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by positioning this as a practical build guide, not a keynote summary. Emphasize that the chapter's idea becomes valuable only when leaders know how to implement 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Discuss the case as an anonymized example. Avoid proprietary thresholds or customer details. Focus on operating principles, implementation sequence, and governance choices.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as the closing action slide for executives. Ask them to identify what can begin immediately using existing teams and data.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to make the content practical and credible. Failure modes are often more useful than best practices because they describe what leaders must actively prevent.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turns the deck into a facilitation tool. The presenter should leave with named owners, near-term actions, and a decision record.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 with the practical commitment: what will the organization build, measure, or change in the next quarter?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a reusable template. Ask participants to fill in the left side before seeking governance approval; use the right side to standardize evidence quality.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 by forcing a specific discussion. The aim is not agreement; it is to reveal where the organization lacks evidence, decision rights, or ownership.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to set expectations: the deck is designed for a working session. Invite the audience to compare each section against their own current operating model.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Position the chapter as a practical bridge from the current operating problem to a measurable target state. Ask participants to name where their own organization sits today.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Walk through the sequence as an implementation plan. Emphasize dependencies: do not automate controls before you understand ownership, evidence, and decision rights.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as a reusable working template. Encourage teams to replace the example rows with their own current-state information.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as a reusable working template. Encourage teams to replace the example rows with their own current-state information.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the matrix to force prioritization. The goal is to make governance choices explicit instead of treating every item as equally urgent.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Clarify decision rights. Many implementation programs stall because the organization never makes ownership explicit.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as a reusable working template. Encourage teams to replace the example rows with their own current-state information.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1E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84048" y="365760"/>
            <a:ext cx="11411712" cy="6080760"/>
          </a:xfrm>
          <a:prstGeom prst="rect">
            <a:avLst/>
          </a:prstGeom>
          <a:solidFill>
            <a:srgbClr val="0A1E2E">
              <a:alpha val="0"/>
            </a:srgbClr>
          </a:solidFill>
          <a:ln w="15240">
            <a:solidFill>
              <a:srgbClr val="C9A75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40080" y="713232"/>
            <a:ext cx="5760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1042416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8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640080" y="1572768"/>
            <a:ext cx="6766560" cy="10972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3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Adaptive Compliance as a Strategic Capability</a:t>
            </a:r>
            <a:endParaRPr lang="en-US" sz="3500" dirty="0"/>
          </a:p>
        </p:txBody>
      </p:sp>
      <p:sp>
        <p:nvSpPr>
          <p:cNvPr id="6" name="Text 4"/>
          <p:cNvSpPr/>
          <p:nvPr/>
        </p:nvSpPr>
        <p:spPr>
          <a:xfrm>
            <a:off x="658368" y="2852928"/>
            <a:ext cx="6766560" cy="56692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D9E4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to embed compliance into product, market and executive decision-making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7818120" y="1143000"/>
            <a:ext cx="3154680" cy="420624"/>
          </a:xfrm>
          <a:prstGeom prst="roundRect">
            <a:avLst>
              <a:gd name="adj" fmla="val 17391"/>
            </a:avLst>
          </a:prstGeom>
          <a:solidFill>
            <a:srgbClr val="173B35"/>
          </a:solidFill>
          <a:ln w="12700">
            <a:solidFill>
              <a:srgbClr val="173B35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001000" y="1234440"/>
            <a:ext cx="2743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Problem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7818120" y="1920240"/>
            <a:ext cx="3154680" cy="420624"/>
          </a:xfrm>
          <a:prstGeom prst="roundRect">
            <a:avLst>
              <a:gd name="adj" fmla="val 17391"/>
            </a:avLst>
          </a:prstGeom>
          <a:solidFill>
            <a:srgbClr val="173B35"/>
          </a:solidFill>
          <a:ln w="12700">
            <a:solidFill>
              <a:srgbClr val="173B35">
                <a:alpha val="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001000" y="2011680"/>
            <a:ext cx="2743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Target state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7818120" y="2697480"/>
            <a:ext cx="3154680" cy="420624"/>
          </a:xfrm>
          <a:prstGeom prst="roundRect">
            <a:avLst>
              <a:gd name="adj" fmla="val 17391"/>
            </a:avLst>
          </a:prstGeom>
          <a:solidFill>
            <a:srgbClr val="C9A75C"/>
          </a:solidFill>
          <a:ln w="12700">
            <a:solidFill>
              <a:srgbClr val="C9A75C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001000" y="2788920"/>
            <a:ext cx="2743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Implementation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7818120" y="3474720"/>
            <a:ext cx="3154680" cy="420624"/>
          </a:xfrm>
          <a:prstGeom prst="roundRect">
            <a:avLst>
              <a:gd name="adj" fmla="val 17391"/>
            </a:avLst>
          </a:prstGeom>
          <a:solidFill>
            <a:srgbClr val="173B35"/>
          </a:solidFill>
          <a:ln w="12700">
            <a:solidFill>
              <a:srgbClr val="173B35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001000" y="3566160"/>
            <a:ext cx="2743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Governance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7818120" y="4251960"/>
            <a:ext cx="3154680" cy="420624"/>
          </a:xfrm>
          <a:prstGeom prst="roundRect">
            <a:avLst>
              <a:gd name="adj" fmla="val 17391"/>
            </a:avLst>
          </a:prstGeom>
          <a:solidFill>
            <a:srgbClr val="173B35"/>
          </a:solidFill>
          <a:ln w="12700">
            <a:solidFill>
              <a:srgbClr val="173B35">
                <a:alpha val="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001000" y="4343400"/>
            <a:ext cx="2743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90-day plan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658368" y="5806440"/>
            <a:ext cx="4846320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Implementation deck with speaker notes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8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Practical case study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Compliance as growth infrastructure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8 — Strategic capability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85800" y="1600200"/>
            <a:ext cx="3246120" cy="1508760"/>
          </a:xfrm>
          <a:prstGeom prst="roundRect">
            <a:avLst>
              <a:gd name="adj" fmla="val 4848"/>
            </a:avLst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13816" y="1728216"/>
            <a:ext cx="2999232" cy="31089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Situation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813816" y="2075688"/>
            <a:ext cx="2999232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payments company sought to scale products and corridors while maintaining partner and regulator confidence.</a:t>
            </a:r>
            <a:endParaRPr lang="en-US" sz="850" dirty="0"/>
          </a:p>
        </p:txBody>
      </p:sp>
      <p:sp>
        <p:nvSpPr>
          <p:cNvPr id="12" name="Shape 10"/>
          <p:cNvSpPr/>
          <p:nvPr/>
        </p:nvSpPr>
        <p:spPr>
          <a:xfrm>
            <a:off x="4389120" y="1600200"/>
            <a:ext cx="3246120" cy="1508760"/>
          </a:xfrm>
          <a:prstGeom prst="roundRect">
            <a:avLst>
              <a:gd name="adj" fmla="val 4848"/>
            </a:avLst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17136" y="1728216"/>
            <a:ext cx="2999232" cy="31089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Problem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4517136" y="2075688"/>
            <a:ext cx="2999232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Late compliance involvement risked redesign, delays and inconsistent market decisions.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8092440" y="1600200"/>
            <a:ext cx="3246120" cy="1508760"/>
          </a:xfrm>
          <a:prstGeom prst="roundRect">
            <a:avLst>
              <a:gd name="adj" fmla="val 4848"/>
            </a:avLst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220456" y="1728216"/>
            <a:ext cx="2999232" cy="31089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Implementation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8220456" y="2075688"/>
            <a:ext cx="2999232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Compliance requirements were moved earlier into product design, market assessment and customer journeys.</a:t>
            </a: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2542032" y="3886200"/>
            <a:ext cx="3246120" cy="1508760"/>
          </a:xfrm>
          <a:prstGeom prst="roundRect">
            <a:avLst>
              <a:gd name="adj" fmla="val 4848"/>
            </a:avLst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2670048" y="4014216"/>
            <a:ext cx="2999232" cy="31089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Governance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2670048" y="4361688"/>
            <a:ext cx="2999232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Executive decision forums reviewed opportunity, risk, control readiness and trust impact together.</a:t>
            </a:r>
            <a:endParaRPr lang="en-US" sz="850" dirty="0"/>
          </a:p>
        </p:txBody>
      </p:sp>
      <p:sp>
        <p:nvSpPr>
          <p:cNvPr id="21" name="Shape 19"/>
          <p:cNvSpPr/>
          <p:nvPr/>
        </p:nvSpPr>
        <p:spPr>
          <a:xfrm>
            <a:off x="6245352" y="3886200"/>
            <a:ext cx="3246120" cy="1508760"/>
          </a:xfrm>
          <a:prstGeom prst="roundRect">
            <a:avLst>
              <a:gd name="adj" fmla="val 4848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373368" y="4014216"/>
            <a:ext cx="2999232" cy="31089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6373368" y="4361688"/>
            <a:ext cx="2999232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EAF1E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Compliance creates advantage when it reduces uncertainty between opportunity and responsible decision.</a:t>
            </a:r>
            <a:endParaRPr lang="en-US" sz="8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8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30 / 60 / 90-day action plan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the concept into action without waiting for a multi-year transformation.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8 — Strategic capability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11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85800" y="1600200"/>
            <a:ext cx="3337560" cy="4251960"/>
          </a:xfrm>
          <a:prstGeom prst="roundRect">
            <a:avLst>
              <a:gd name="adj" fmla="val 2192"/>
            </a:avLst>
          </a:prstGeom>
          <a:solidFill>
            <a:srgbClr val="0A1E2E"/>
          </a:solidFill>
          <a:ln w="12700">
            <a:solidFill>
              <a:srgbClr val="0A1E2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86968" y="1828800"/>
            <a:ext cx="2926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30 days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941832" y="2331720"/>
            <a:ext cx="2816352" cy="31546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Map product approval lifecycle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Identify late-stage compliance escalations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Define risk-appetite guardrails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Select one upcoming product / market</a:t>
            </a:r>
            <a:endParaRPr lang="en-US" sz="1080" dirty="0"/>
          </a:p>
        </p:txBody>
      </p:sp>
      <p:sp>
        <p:nvSpPr>
          <p:cNvPr id="12" name="Shape 10"/>
          <p:cNvSpPr/>
          <p:nvPr/>
        </p:nvSpPr>
        <p:spPr>
          <a:xfrm>
            <a:off x="4453128" y="1600200"/>
            <a:ext cx="3337560" cy="4251960"/>
          </a:xfrm>
          <a:prstGeom prst="roundRect">
            <a:avLst>
              <a:gd name="adj" fmla="val 2192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654296" y="1828800"/>
            <a:ext cx="2926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60 days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4709160" y="2331720"/>
            <a:ext cx="2816352" cy="31546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Embed compliance in discovery phase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Create opportunity decision template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Build controls and evidence checklist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Run first strategic risk forum</a:t>
            </a:r>
            <a:endParaRPr lang="en-US" sz="1080" dirty="0"/>
          </a:p>
        </p:txBody>
      </p:sp>
      <p:sp>
        <p:nvSpPr>
          <p:cNvPr id="15" name="Shape 13"/>
          <p:cNvSpPr/>
          <p:nvPr/>
        </p:nvSpPr>
        <p:spPr>
          <a:xfrm>
            <a:off x="8220456" y="1600200"/>
            <a:ext cx="3337560" cy="4251960"/>
          </a:xfrm>
          <a:prstGeom prst="roundRect">
            <a:avLst>
              <a:gd name="adj" fmla="val 2192"/>
            </a:avLst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421624" y="1828800"/>
            <a:ext cx="2926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90 days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8476488" y="2331720"/>
            <a:ext cx="2816352" cy="31546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Pilot post-launch risk review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Measure decision cycle time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Report compliance advantage metrics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Codify approach into product lifecycle</a:t>
            </a:r>
            <a:endParaRPr lang="en-US" sz="108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8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Common failure modes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Where implementation efforts tend to stall.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8 — Strategic capability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1554480"/>
            <a:ext cx="384048" cy="274320"/>
          </a:xfrm>
          <a:prstGeom prst="rect">
            <a:avLst/>
          </a:prstGeom>
          <a:solidFill>
            <a:srgbClr val="A85B3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234440" y="1508760"/>
            <a:ext cx="310896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Gatekeeper posture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480560" y="1508760"/>
            <a:ext cx="6675120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Compliance enters too late and becomes the face of delay.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685800" y="2340864"/>
            <a:ext cx="384048" cy="274320"/>
          </a:xfrm>
          <a:prstGeom prst="rect">
            <a:avLst/>
          </a:prstGeom>
          <a:solidFill>
            <a:srgbClr val="A85B3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1234440" y="2295144"/>
            <a:ext cx="310896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Risk appetite too abstract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480560" y="2295144"/>
            <a:ext cx="6675120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Statements do not translate into product decisions or system rules.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685800" y="3127248"/>
            <a:ext cx="384048" cy="274320"/>
          </a:xfrm>
          <a:prstGeom prst="rect">
            <a:avLst/>
          </a:prstGeom>
          <a:solidFill>
            <a:srgbClr val="A85B3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1234440" y="3081528"/>
            <a:ext cx="310896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 commercial literacy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4480560" y="3081528"/>
            <a:ext cx="6675120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Compliance misses business context and offers unusable advice.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685800" y="3913632"/>
            <a:ext cx="384048" cy="274320"/>
          </a:xfrm>
          <a:prstGeom prst="rect">
            <a:avLst/>
          </a:prstGeom>
          <a:solidFill>
            <a:srgbClr val="A85B3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1234440" y="3867912"/>
            <a:ext cx="310896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 post-launch review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4480560" y="3867912"/>
            <a:ext cx="6675120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Assumptions are never compared with actual customer behavior.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685800" y="4700016"/>
            <a:ext cx="384048" cy="274320"/>
          </a:xfrm>
          <a:prstGeom prst="rect">
            <a:avLst/>
          </a:prstGeom>
          <a:solidFill>
            <a:srgbClr val="A85B3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1234440" y="4654296"/>
            <a:ext cx="310896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Trust unmeasured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4480560" y="4654296"/>
            <a:ext cx="6675120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organization cannot demonstrate how compliance supports access and resilience.</a:t>
            </a:r>
            <a:endParaRPr lang="en-US" sz="11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8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Workshop exercise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slide to turn discussion into decisions.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8 — Strategic capability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77240" y="1508760"/>
            <a:ext cx="5120640" cy="4114800"/>
          </a:xfrm>
          <a:prstGeom prst="roundRect">
            <a:avLst>
              <a:gd name="adj" fmla="val 1778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051560" y="1783080"/>
            <a:ext cx="4480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60-minute working session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1097280" y="2423160"/>
            <a:ext cx="4343400" cy="2560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Select one strategic opportunity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Assess legal feasibility and control readiness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Identify required product guardrails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Set decision options and conditions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Define post-launch monitoring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6492240" y="1508760"/>
            <a:ext cx="4800600" cy="4114800"/>
          </a:xfrm>
          <a:prstGeom prst="roundRect">
            <a:avLst>
              <a:gd name="adj" fmla="val 1778"/>
            </a:avLst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766560" y="1783080"/>
            <a:ext cx="4114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Outputs to capture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6812280" y="2423160"/>
            <a:ext cx="4023360" cy="2560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Opportunity risk assessment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Product compliance gates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Risk-appetite translation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Decision record template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Post-launch review plan</a:t>
            </a:r>
            <a:endParaRPr lang="en-US" sz="11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8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Key takeaways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leaders should do next.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8 — Strategic capability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14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22960" y="1572768"/>
            <a:ext cx="365760" cy="256032"/>
          </a:xfrm>
          <a:prstGeom prst="rect">
            <a:avLst/>
          </a:prstGeom>
          <a:solidFill>
            <a:srgbClr val="C9A75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1417320" y="1554480"/>
            <a:ext cx="93268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Compliance enables growth when it creates certainty.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822960" y="2350008"/>
            <a:ext cx="365760" cy="256032"/>
          </a:xfrm>
          <a:prstGeom prst="rect">
            <a:avLst/>
          </a:prstGeom>
          <a:solidFill>
            <a:srgbClr val="C9A75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1417320" y="2331720"/>
            <a:ext cx="93268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Risk appetite must become product logic.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822960" y="3127248"/>
            <a:ext cx="365760" cy="256032"/>
          </a:xfrm>
          <a:prstGeom prst="rect">
            <a:avLst/>
          </a:prstGeom>
          <a:solidFill>
            <a:srgbClr val="C9A75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1417320" y="3108960"/>
            <a:ext cx="93268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Trust is infrastructure in payments and fintech.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822960" y="3904488"/>
            <a:ext cx="365760" cy="256032"/>
          </a:xfrm>
          <a:prstGeom prst="rect">
            <a:avLst/>
          </a:prstGeom>
          <a:solidFill>
            <a:srgbClr val="C9A75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1417320" y="3886200"/>
            <a:ext cx="93268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Strategic compliance starts at discovery, not approval.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822960" y="4681728"/>
            <a:ext cx="365760" cy="256032"/>
          </a:xfrm>
          <a:prstGeom prst="rect">
            <a:avLst/>
          </a:prstGeom>
          <a:solidFill>
            <a:srgbClr val="C9A75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1417320" y="4663440"/>
            <a:ext cx="93268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winning company understands risk first.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822960" y="5623560"/>
            <a:ext cx="10424160" cy="34747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73B3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Adaptive compliance is not just better compliance. It is better decision-making under uncertainty.</a:t>
            </a:r>
            <a:endParaRPr lang="en-US" sz="1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8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Reusable working template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Copy this slide into your own working session.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8 — Strategic capability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15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85800" y="1508760"/>
            <a:ext cx="5120640" cy="4297680"/>
          </a:xfrm>
          <a:prstGeom prst="roundRect">
            <a:avLst>
              <a:gd name="adj" fmla="val 1702"/>
            </a:avLst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60120" y="1783080"/>
            <a:ext cx="4389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Decision record</a:t>
            </a:r>
            <a:endParaRPr lang="en-US" sz="1900" dirty="0"/>
          </a:p>
        </p:txBody>
      </p:sp>
      <p:sp>
        <p:nvSpPr>
          <p:cNvPr id="11" name="Text 9"/>
          <p:cNvSpPr/>
          <p:nvPr/>
        </p:nvSpPr>
        <p:spPr>
          <a:xfrm>
            <a:off x="1005840" y="2331720"/>
            <a:ext cx="4297680" cy="25146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Decision required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Options considered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Evidence reviewed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Owner and approver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Date, rationale and conditions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Post-decision monitoring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6446520" y="1508760"/>
            <a:ext cx="4892040" cy="4297680"/>
          </a:xfrm>
          <a:prstGeom prst="roundRect">
            <a:avLst>
              <a:gd name="adj" fmla="val 1702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720840" y="1783080"/>
            <a:ext cx="4343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Evidence pack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6766560" y="2331720"/>
            <a:ext cx="4206240" cy="25146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Data analysis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Risk assessment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Control impact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Customer impact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Legal/regulatory view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Testing and QA evidence</a:t>
            </a:r>
            <a:endParaRPr lang="en-US" sz="11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8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Questions for leaders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these to start an executive or board discussion.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8 — Strategic capability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16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68680" y="1554480"/>
            <a:ext cx="10424160" cy="3703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Compliance enables growth when it creates certainty?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Risk appetite must become product logic?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Trust is infrastructure in payments and fintech?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Strategic compliance starts at discovery, not approval?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The winning company understands risk first?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868680" y="5943600"/>
            <a:ext cx="21031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Discussion prompt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3063240" y="5897880"/>
            <a:ext cx="7498080" cy="3200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73B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Which one of these questions would be hardest to answer with evidence today?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8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Implementation agenda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to turn the chapter thesis into an operating capability.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8 — Strategic capability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77240" y="1600200"/>
            <a:ext cx="47548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Define the target state</a:t>
            </a:r>
            <a:endParaRPr lang="en-US" sz="1700" dirty="0"/>
          </a:p>
        </p:txBody>
      </p:sp>
      <p:sp>
        <p:nvSpPr>
          <p:cNvPr id="10" name="Shape 8"/>
          <p:cNvSpPr/>
          <p:nvPr/>
        </p:nvSpPr>
        <p:spPr>
          <a:xfrm>
            <a:off x="5943600" y="1554480"/>
            <a:ext cx="457200" cy="457200"/>
          </a:xfrm>
          <a:prstGeom prst="chevron">
            <a:avLst/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65392" y="1581912"/>
            <a:ext cx="4343400" cy="42062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Clarify the operating capability the chapter requires.</a:t>
            </a:r>
            <a:endParaRPr lang="en-US" sz="1320" dirty="0"/>
          </a:p>
        </p:txBody>
      </p:sp>
      <p:sp>
        <p:nvSpPr>
          <p:cNvPr id="12" name="Text 10"/>
          <p:cNvSpPr/>
          <p:nvPr/>
        </p:nvSpPr>
        <p:spPr>
          <a:xfrm>
            <a:off x="777240" y="2368296"/>
            <a:ext cx="47548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Assess the current state</a:t>
            </a:r>
            <a:endParaRPr lang="en-US" sz="1700" dirty="0"/>
          </a:p>
        </p:txBody>
      </p:sp>
      <p:sp>
        <p:nvSpPr>
          <p:cNvPr id="13" name="Shape 11"/>
          <p:cNvSpPr/>
          <p:nvPr/>
        </p:nvSpPr>
        <p:spPr>
          <a:xfrm>
            <a:off x="5943600" y="2322576"/>
            <a:ext cx="457200" cy="457200"/>
          </a:xfrm>
          <a:prstGeom prst="chevron">
            <a:avLst/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565392" y="2350008"/>
            <a:ext cx="4343400" cy="42062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structured diagnostics instead of abstract debate.</a:t>
            </a:r>
            <a:endParaRPr lang="en-US" sz="1320" dirty="0"/>
          </a:p>
        </p:txBody>
      </p:sp>
      <p:sp>
        <p:nvSpPr>
          <p:cNvPr id="15" name="Text 13"/>
          <p:cNvSpPr/>
          <p:nvPr/>
        </p:nvSpPr>
        <p:spPr>
          <a:xfrm>
            <a:off x="777240" y="3136392"/>
            <a:ext cx="47548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Build the implementation sequence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5943600" y="3090672"/>
            <a:ext cx="457200" cy="457200"/>
          </a:xfrm>
          <a:prstGeom prst="chevron">
            <a:avLst/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565392" y="3118104"/>
            <a:ext cx="4343400" cy="42062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Define the minimum viable build before scaling.</a:t>
            </a:r>
            <a:endParaRPr lang="en-US" sz="1320" dirty="0"/>
          </a:p>
        </p:txBody>
      </p:sp>
      <p:sp>
        <p:nvSpPr>
          <p:cNvPr id="18" name="Text 16"/>
          <p:cNvSpPr/>
          <p:nvPr/>
        </p:nvSpPr>
        <p:spPr>
          <a:xfrm>
            <a:off x="777240" y="3904488"/>
            <a:ext cx="47548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4. Assign decision rights and governance</a:t>
            </a:r>
            <a:endParaRPr lang="en-US" sz="1700" dirty="0"/>
          </a:p>
        </p:txBody>
      </p:sp>
      <p:sp>
        <p:nvSpPr>
          <p:cNvPr id="19" name="Shape 17"/>
          <p:cNvSpPr/>
          <p:nvPr/>
        </p:nvSpPr>
        <p:spPr>
          <a:xfrm>
            <a:off x="5943600" y="3858768"/>
            <a:ext cx="457200" cy="457200"/>
          </a:xfrm>
          <a:prstGeom prst="chevron">
            <a:avLst/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565392" y="3886200"/>
            <a:ext cx="4343400" cy="42062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ownership and escalation explicit.</a:t>
            </a:r>
            <a:endParaRPr lang="en-US" sz="1320" dirty="0"/>
          </a:p>
        </p:txBody>
      </p:sp>
      <p:sp>
        <p:nvSpPr>
          <p:cNvPr id="21" name="Text 19"/>
          <p:cNvSpPr/>
          <p:nvPr/>
        </p:nvSpPr>
        <p:spPr>
          <a:xfrm>
            <a:off x="777240" y="4672584"/>
            <a:ext cx="47548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5. Measure outcomes and sustain improvement</a:t>
            </a:r>
            <a:endParaRPr lang="en-US" sz="1700" dirty="0"/>
          </a:p>
        </p:txBody>
      </p:sp>
      <p:sp>
        <p:nvSpPr>
          <p:cNvPr id="22" name="Shape 20"/>
          <p:cNvSpPr/>
          <p:nvPr/>
        </p:nvSpPr>
        <p:spPr>
          <a:xfrm>
            <a:off x="5943600" y="4626864"/>
            <a:ext cx="457200" cy="457200"/>
          </a:xfrm>
          <a:prstGeom prst="chevron">
            <a:avLst/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565392" y="4654296"/>
            <a:ext cx="4343400" cy="42062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Tie metrics to decisions, not reporting theatre.</a:t>
            </a:r>
            <a:endParaRPr lang="en-US" sz="132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8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From problem to target state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8 — Strategic capability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49808" y="1508760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A85B3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Current state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7498080" y="1508760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B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Target state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685800" y="1874520"/>
            <a:ext cx="3977640" cy="2926080"/>
          </a:xfrm>
          <a:prstGeom prst="roundRect">
            <a:avLst>
              <a:gd name="adj" fmla="val 2500"/>
            </a:avLst>
          </a:prstGeom>
          <a:solidFill>
            <a:srgbClr val="FFF7EF"/>
          </a:solidFill>
          <a:ln w="12700">
            <a:solidFill>
              <a:srgbClr val="E8C5B4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7315200" y="1874520"/>
            <a:ext cx="3977640" cy="2926080"/>
          </a:xfrm>
          <a:prstGeom prst="roundRect">
            <a:avLst>
              <a:gd name="adj" fmla="val 2500"/>
            </a:avLst>
          </a:prstGeom>
          <a:solidFill>
            <a:srgbClr val="F1F8EE"/>
          </a:solidFill>
          <a:ln w="12700">
            <a:solidFill>
              <a:srgbClr val="BFD6B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14400" y="2148840"/>
            <a:ext cx="3474720" cy="22402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Compliance engaged after strategy is set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Risk appetite not translated into product decisions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Market entry decisions lack reusable frameworks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Board oversight focused on controls rather than strategic capability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7543800" y="2148840"/>
            <a:ext cx="3474720" cy="22402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Compliance involved in product and market design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Risk appetite translated into executable guardrails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Market / product decisions supported by risk intelligence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Board sees compliance as trust, access and resilience infrastructure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5138928" y="2816352"/>
            <a:ext cx="1783080" cy="777240"/>
          </a:xfrm>
          <a:prstGeom prst="rightArrow">
            <a:avLst/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349240" y="2953512"/>
            <a:ext cx="1325880" cy="4114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Implementation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bridge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8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Implementation sequence: embed compliance in business design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 compliance from approval gate to strategic architecture.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8 — Strategic capability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66928" y="1828800"/>
            <a:ext cx="1744980" cy="1965960"/>
          </a:xfrm>
          <a:prstGeom prst="roundRect">
            <a:avLst>
              <a:gd name="adj" fmla="val 4192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85800" y="193852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704088" y="2212848"/>
            <a:ext cx="14889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Engage early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704088" y="2697480"/>
            <a:ext cx="1488948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E9EF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Insert compliance into product, market and partnership discovery.</a:t>
            </a:r>
            <a:endParaRPr lang="en-US" sz="870" dirty="0"/>
          </a:p>
        </p:txBody>
      </p:sp>
      <p:sp>
        <p:nvSpPr>
          <p:cNvPr id="13" name="Shape 11"/>
          <p:cNvSpPr/>
          <p:nvPr/>
        </p:nvSpPr>
        <p:spPr>
          <a:xfrm>
            <a:off x="2430780" y="1828800"/>
            <a:ext cx="1744980" cy="1965960"/>
          </a:xfrm>
          <a:prstGeom prst="roundRect">
            <a:avLst>
              <a:gd name="adj" fmla="val 4192"/>
            </a:avLst>
          </a:prstGeom>
          <a:solidFill>
            <a:srgbClr val="0A1E2E"/>
          </a:solidFill>
          <a:ln w="12700">
            <a:solidFill>
              <a:srgbClr val="0A1E2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549652" y="193852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2567940" y="2212848"/>
            <a:ext cx="14889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Translate appetite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2567940" y="2697480"/>
            <a:ext cx="1488948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E9EF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risk appetite into product guardrails, customer rules and corridor limits.</a:t>
            </a:r>
            <a:endParaRPr lang="en-US" sz="870" dirty="0"/>
          </a:p>
        </p:txBody>
      </p:sp>
      <p:sp>
        <p:nvSpPr>
          <p:cNvPr id="17" name="Shape 15"/>
          <p:cNvSpPr/>
          <p:nvPr/>
        </p:nvSpPr>
        <p:spPr>
          <a:xfrm>
            <a:off x="4294632" y="1828800"/>
            <a:ext cx="1744980" cy="1965960"/>
          </a:xfrm>
          <a:prstGeom prst="roundRect">
            <a:avLst>
              <a:gd name="adj" fmla="val 4192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413504" y="193852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4431792" y="2212848"/>
            <a:ext cx="14889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Assess opportunity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4431792" y="2697480"/>
            <a:ext cx="1488948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E9EF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Evaluate commercial upside, regulatory feasibility, control readiness and trust impact.</a:t>
            </a:r>
            <a:endParaRPr lang="en-US" sz="870" dirty="0"/>
          </a:p>
        </p:txBody>
      </p:sp>
      <p:sp>
        <p:nvSpPr>
          <p:cNvPr id="21" name="Shape 19"/>
          <p:cNvSpPr/>
          <p:nvPr/>
        </p:nvSpPr>
        <p:spPr>
          <a:xfrm>
            <a:off x="6158484" y="1828800"/>
            <a:ext cx="1744980" cy="1965960"/>
          </a:xfrm>
          <a:prstGeom prst="roundRect">
            <a:avLst>
              <a:gd name="adj" fmla="val 4192"/>
            </a:avLst>
          </a:prstGeom>
          <a:solidFill>
            <a:srgbClr val="0A1E2E"/>
          </a:solidFill>
          <a:ln w="12700">
            <a:solidFill>
              <a:srgbClr val="0A1E2E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277356" y="193852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6295644" y="2212848"/>
            <a:ext cx="14889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Design controls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6295644" y="2697480"/>
            <a:ext cx="1488948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E9EF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Build compliance requirements into workflow, data, monitoring and customer experience.</a:t>
            </a:r>
            <a:endParaRPr lang="en-US" sz="870" dirty="0"/>
          </a:p>
        </p:txBody>
      </p:sp>
      <p:sp>
        <p:nvSpPr>
          <p:cNvPr id="25" name="Shape 23"/>
          <p:cNvSpPr/>
          <p:nvPr/>
        </p:nvSpPr>
        <p:spPr>
          <a:xfrm>
            <a:off x="8022336" y="1828800"/>
            <a:ext cx="1744980" cy="1965960"/>
          </a:xfrm>
          <a:prstGeom prst="roundRect">
            <a:avLst>
              <a:gd name="adj" fmla="val 4192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141208" y="193852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8159496" y="2212848"/>
            <a:ext cx="14889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Decide</a:t>
            </a:r>
            <a:endParaRPr lang="en-US" sz="1250" dirty="0"/>
          </a:p>
        </p:txBody>
      </p:sp>
      <p:sp>
        <p:nvSpPr>
          <p:cNvPr id="28" name="Text 26"/>
          <p:cNvSpPr/>
          <p:nvPr/>
        </p:nvSpPr>
        <p:spPr>
          <a:xfrm>
            <a:off x="8159496" y="2697480"/>
            <a:ext cx="1488948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E9EF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clear decision rights for approve, condition, pause or reject.</a:t>
            </a:r>
            <a:endParaRPr lang="en-US" sz="870" dirty="0"/>
          </a:p>
        </p:txBody>
      </p:sp>
      <p:sp>
        <p:nvSpPr>
          <p:cNvPr id="29" name="Shape 27"/>
          <p:cNvSpPr/>
          <p:nvPr/>
        </p:nvSpPr>
        <p:spPr>
          <a:xfrm>
            <a:off x="9886188" y="1828800"/>
            <a:ext cx="1744980" cy="1965960"/>
          </a:xfrm>
          <a:prstGeom prst="roundRect">
            <a:avLst>
              <a:gd name="adj" fmla="val 4192"/>
            </a:avLst>
          </a:prstGeom>
          <a:solidFill>
            <a:srgbClr val="0A1E2E"/>
          </a:solidFill>
          <a:ln w="12700">
            <a:solidFill>
              <a:srgbClr val="0A1E2E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10005060" y="193852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10023348" y="2212848"/>
            <a:ext cx="14889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</a:t>
            </a:r>
            <a:endParaRPr lang="en-US" sz="1250" dirty="0"/>
          </a:p>
        </p:txBody>
      </p:sp>
      <p:sp>
        <p:nvSpPr>
          <p:cNvPr id="32" name="Text 30"/>
          <p:cNvSpPr/>
          <p:nvPr/>
        </p:nvSpPr>
        <p:spPr>
          <a:xfrm>
            <a:off x="10023348" y="2697480"/>
            <a:ext cx="1488948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E9EF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Monitor outcomes after launch and feed learning into strategy.</a:t>
            </a:r>
            <a:endParaRPr lang="en-US" sz="870" dirty="0"/>
          </a:p>
        </p:txBody>
      </p:sp>
      <p:sp>
        <p:nvSpPr>
          <p:cNvPr id="33" name="Text 31"/>
          <p:cNvSpPr/>
          <p:nvPr/>
        </p:nvSpPr>
        <p:spPr>
          <a:xfrm>
            <a:off x="822960" y="4480560"/>
            <a:ext cx="10424160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fastest company is the one that understands risk early enough to design around it.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8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Strategic compliance decision framework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before committing to product or market launch.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8 — Strategic capability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02920" y="1627632"/>
            <a:ext cx="274320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Question</a:t>
            </a:r>
            <a:endParaRPr lang="en-US" sz="880" dirty="0"/>
          </a:p>
        </p:txBody>
      </p:sp>
      <p:sp>
        <p:nvSpPr>
          <p:cNvPr id="10" name="Text 8"/>
          <p:cNvSpPr/>
          <p:nvPr/>
        </p:nvSpPr>
        <p:spPr>
          <a:xfrm>
            <a:off x="3246120" y="1627632"/>
            <a:ext cx="475488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required</a:t>
            </a:r>
            <a:endParaRPr lang="en-US" sz="880" dirty="0"/>
          </a:p>
        </p:txBody>
      </p:sp>
      <p:sp>
        <p:nvSpPr>
          <p:cNvPr id="11" name="Text 9"/>
          <p:cNvSpPr/>
          <p:nvPr/>
        </p:nvSpPr>
        <p:spPr>
          <a:xfrm>
            <a:off x="8001000" y="1627632"/>
            <a:ext cx="365760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 options</a:t>
            </a:r>
            <a:endParaRPr lang="en-US" sz="880" dirty="0"/>
          </a:p>
        </p:txBody>
      </p:sp>
      <p:sp>
        <p:nvSpPr>
          <p:cNvPr id="12" name="Text 10"/>
          <p:cNvSpPr/>
          <p:nvPr/>
        </p:nvSpPr>
        <p:spPr>
          <a:xfrm>
            <a:off x="502920" y="2029968"/>
            <a:ext cx="274320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Can we legally offer it?</a:t>
            </a:r>
            <a:endParaRPr lang="en-US" sz="840" dirty="0"/>
          </a:p>
        </p:txBody>
      </p:sp>
      <p:sp>
        <p:nvSpPr>
          <p:cNvPr id="13" name="Text 11"/>
          <p:cNvSpPr/>
          <p:nvPr/>
        </p:nvSpPr>
        <p:spPr>
          <a:xfrm>
            <a:off x="3246120" y="2029968"/>
            <a:ext cx="475488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Licence, jurisdiction, entity analysis</a:t>
            </a:r>
            <a:endParaRPr lang="en-US" sz="840" dirty="0"/>
          </a:p>
        </p:txBody>
      </p:sp>
      <p:sp>
        <p:nvSpPr>
          <p:cNvPr id="14" name="Text 12"/>
          <p:cNvSpPr/>
          <p:nvPr/>
        </p:nvSpPr>
        <p:spPr>
          <a:xfrm>
            <a:off x="8001000" y="2029968"/>
            <a:ext cx="365760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Approve / restrict / restructure</a:t>
            </a:r>
            <a:endParaRPr lang="en-US" sz="840" dirty="0"/>
          </a:p>
        </p:txBody>
      </p:sp>
      <p:sp>
        <p:nvSpPr>
          <p:cNvPr id="15" name="Text 13"/>
          <p:cNvSpPr/>
          <p:nvPr/>
        </p:nvSpPr>
        <p:spPr>
          <a:xfrm>
            <a:off x="502920" y="2772461"/>
            <a:ext cx="274320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Can we control the risk?</a:t>
            </a:r>
            <a:endParaRPr lang="en-US" sz="840" dirty="0"/>
          </a:p>
        </p:txBody>
      </p:sp>
      <p:sp>
        <p:nvSpPr>
          <p:cNvPr id="16" name="Text 14"/>
          <p:cNvSpPr/>
          <p:nvPr/>
        </p:nvSpPr>
        <p:spPr>
          <a:xfrm>
            <a:off x="3246120" y="2772461"/>
            <a:ext cx="475488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KYC, sanctions, TM, fraud readiness</a:t>
            </a:r>
            <a:endParaRPr lang="en-US" sz="840" dirty="0"/>
          </a:p>
        </p:txBody>
      </p:sp>
      <p:sp>
        <p:nvSpPr>
          <p:cNvPr id="17" name="Text 15"/>
          <p:cNvSpPr/>
          <p:nvPr/>
        </p:nvSpPr>
        <p:spPr>
          <a:xfrm>
            <a:off x="8001000" y="2772461"/>
            <a:ext cx="365760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Launch / condition / pause</a:t>
            </a:r>
            <a:endParaRPr lang="en-US" sz="840" dirty="0"/>
          </a:p>
        </p:txBody>
      </p:sp>
      <p:sp>
        <p:nvSpPr>
          <p:cNvPr id="18" name="Text 16"/>
          <p:cNvSpPr/>
          <p:nvPr/>
        </p:nvSpPr>
        <p:spPr>
          <a:xfrm>
            <a:off x="502920" y="3514954"/>
            <a:ext cx="274320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Will customers be served well?</a:t>
            </a:r>
            <a:endParaRPr lang="en-US" sz="840" dirty="0"/>
          </a:p>
        </p:txBody>
      </p:sp>
      <p:sp>
        <p:nvSpPr>
          <p:cNvPr id="19" name="Text 17"/>
          <p:cNvSpPr/>
          <p:nvPr/>
        </p:nvSpPr>
        <p:spPr>
          <a:xfrm>
            <a:off x="3246120" y="3514954"/>
            <a:ext cx="475488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Friction, evidence availability, appeals</a:t>
            </a:r>
            <a:endParaRPr lang="en-US" sz="840" dirty="0"/>
          </a:p>
        </p:txBody>
      </p:sp>
      <p:sp>
        <p:nvSpPr>
          <p:cNvPr id="20" name="Text 18"/>
          <p:cNvSpPr/>
          <p:nvPr/>
        </p:nvSpPr>
        <p:spPr>
          <a:xfrm>
            <a:off x="8001000" y="3514954"/>
            <a:ext cx="365760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Redesign journey / localize controls</a:t>
            </a:r>
            <a:endParaRPr lang="en-US" sz="840" dirty="0"/>
          </a:p>
        </p:txBody>
      </p:sp>
      <p:sp>
        <p:nvSpPr>
          <p:cNvPr id="21" name="Text 19"/>
          <p:cNvSpPr/>
          <p:nvPr/>
        </p:nvSpPr>
        <p:spPr>
          <a:xfrm>
            <a:off x="502920" y="4257446"/>
            <a:ext cx="274320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Will partners trust it?</a:t>
            </a:r>
            <a:endParaRPr lang="en-US" sz="840" dirty="0"/>
          </a:p>
        </p:txBody>
      </p:sp>
      <p:sp>
        <p:nvSpPr>
          <p:cNvPr id="22" name="Text 20"/>
          <p:cNvSpPr/>
          <p:nvPr/>
        </p:nvSpPr>
        <p:spPr>
          <a:xfrm>
            <a:off x="3246120" y="4257446"/>
            <a:ext cx="475488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Bank, network, enterprise due diligence</a:t>
            </a:r>
            <a:endParaRPr lang="en-US" sz="840" dirty="0"/>
          </a:p>
        </p:txBody>
      </p:sp>
      <p:sp>
        <p:nvSpPr>
          <p:cNvPr id="23" name="Text 21"/>
          <p:cNvSpPr/>
          <p:nvPr/>
        </p:nvSpPr>
        <p:spPr>
          <a:xfrm>
            <a:off x="8001000" y="4257446"/>
            <a:ext cx="365760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Engage early / strengthen evidence</a:t>
            </a:r>
            <a:endParaRPr lang="en-US" sz="840" dirty="0"/>
          </a:p>
        </p:txBody>
      </p:sp>
      <p:sp>
        <p:nvSpPr>
          <p:cNvPr id="24" name="Text 22"/>
          <p:cNvSpPr/>
          <p:nvPr/>
        </p:nvSpPr>
        <p:spPr>
          <a:xfrm>
            <a:off x="502920" y="4999939"/>
            <a:ext cx="274320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Can we adapt if risk changes?</a:t>
            </a:r>
            <a:endParaRPr lang="en-US" sz="840" dirty="0"/>
          </a:p>
        </p:txBody>
      </p:sp>
      <p:sp>
        <p:nvSpPr>
          <p:cNvPr id="25" name="Text 23"/>
          <p:cNvSpPr/>
          <p:nvPr/>
        </p:nvSpPr>
        <p:spPr>
          <a:xfrm>
            <a:off x="3246120" y="4999939"/>
            <a:ext cx="475488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Monitoring, governance, kill switch</a:t>
            </a:r>
            <a:endParaRPr lang="en-US" sz="840" dirty="0"/>
          </a:p>
        </p:txBody>
      </p:sp>
      <p:sp>
        <p:nvSpPr>
          <p:cNvPr id="26" name="Text 24"/>
          <p:cNvSpPr/>
          <p:nvPr/>
        </p:nvSpPr>
        <p:spPr>
          <a:xfrm>
            <a:off x="8001000" y="4999939"/>
            <a:ext cx="365760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Proceed with conditions / defer</a:t>
            </a:r>
            <a:endParaRPr lang="en-US" sz="84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8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Product compliance gates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Governance that enables earlier certainty.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8 — Strategic capability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02920" y="1627632"/>
            <a:ext cx="182880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Stage</a:t>
            </a:r>
            <a:endParaRPr lang="en-US" sz="880" dirty="0"/>
          </a:p>
        </p:txBody>
      </p:sp>
      <p:sp>
        <p:nvSpPr>
          <p:cNvPr id="10" name="Text 8"/>
          <p:cNvSpPr/>
          <p:nvPr/>
        </p:nvSpPr>
        <p:spPr>
          <a:xfrm>
            <a:off x="2331720" y="1627632"/>
            <a:ext cx="493776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Compliance question</a:t>
            </a:r>
            <a:endParaRPr lang="en-US" sz="880" dirty="0"/>
          </a:p>
        </p:txBody>
      </p:sp>
      <p:sp>
        <p:nvSpPr>
          <p:cNvPr id="11" name="Text 9"/>
          <p:cNvSpPr/>
          <p:nvPr/>
        </p:nvSpPr>
        <p:spPr>
          <a:xfrm>
            <a:off x="7269480" y="1627632"/>
            <a:ext cx="438912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Output</a:t>
            </a:r>
            <a:endParaRPr lang="en-US" sz="880" dirty="0"/>
          </a:p>
        </p:txBody>
      </p:sp>
      <p:sp>
        <p:nvSpPr>
          <p:cNvPr id="12" name="Text 10"/>
          <p:cNvSpPr/>
          <p:nvPr/>
        </p:nvSpPr>
        <p:spPr>
          <a:xfrm>
            <a:off x="502920" y="2029968"/>
            <a:ext cx="182880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Discovery</a:t>
            </a:r>
            <a:endParaRPr lang="en-US" sz="840" dirty="0"/>
          </a:p>
        </p:txBody>
      </p:sp>
      <p:sp>
        <p:nvSpPr>
          <p:cNvPr id="13" name="Text 11"/>
          <p:cNvSpPr/>
          <p:nvPr/>
        </p:nvSpPr>
        <p:spPr>
          <a:xfrm>
            <a:off x="2331720" y="2029968"/>
            <a:ext cx="493776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activities and jurisdictions are in scope?</a:t>
            </a:r>
            <a:endParaRPr lang="en-US" sz="840" dirty="0"/>
          </a:p>
        </p:txBody>
      </p:sp>
      <p:sp>
        <p:nvSpPr>
          <p:cNvPr id="14" name="Text 12"/>
          <p:cNvSpPr/>
          <p:nvPr/>
        </p:nvSpPr>
        <p:spPr>
          <a:xfrm>
            <a:off x="7269480" y="2029968"/>
            <a:ext cx="438912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Regulatory and risk hypothesis</a:t>
            </a:r>
            <a:endParaRPr lang="en-US" sz="840" dirty="0"/>
          </a:p>
        </p:txBody>
      </p:sp>
      <p:sp>
        <p:nvSpPr>
          <p:cNvPr id="15" name="Text 13"/>
          <p:cNvSpPr/>
          <p:nvPr/>
        </p:nvSpPr>
        <p:spPr>
          <a:xfrm>
            <a:off x="502920" y="2772461"/>
            <a:ext cx="182880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Design</a:t>
            </a:r>
            <a:endParaRPr lang="en-US" sz="840" dirty="0"/>
          </a:p>
        </p:txBody>
      </p:sp>
      <p:sp>
        <p:nvSpPr>
          <p:cNvPr id="16" name="Text 14"/>
          <p:cNvSpPr/>
          <p:nvPr/>
        </p:nvSpPr>
        <p:spPr>
          <a:xfrm>
            <a:off x="2331720" y="2772461"/>
            <a:ext cx="493776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must be built into the product?</a:t>
            </a:r>
            <a:endParaRPr lang="en-US" sz="840" dirty="0"/>
          </a:p>
        </p:txBody>
      </p:sp>
      <p:sp>
        <p:nvSpPr>
          <p:cNvPr id="17" name="Text 15"/>
          <p:cNvSpPr/>
          <p:nvPr/>
        </p:nvSpPr>
        <p:spPr>
          <a:xfrm>
            <a:off x="7269480" y="2772461"/>
            <a:ext cx="438912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Controls, data fields, guardrails</a:t>
            </a:r>
            <a:endParaRPr lang="en-US" sz="840" dirty="0"/>
          </a:p>
        </p:txBody>
      </p:sp>
      <p:sp>
        <p:nvSpPr>
          <p:cNvPr id="18" name="Text 16"/>
          <p:cNvSpPr/>
          <p:nvPr/>
        </p:nvSpPr>
        <p:spPr>
          <a:xfrm>
            <a:off x="502920" y="3514954"/>
            <a:ext cx="182880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Build</a:t>
            </a:r>
            <a:endParaRPr lang="en-US" sz="840" dirty="0"/>
          </a:p>
        </p:txBody>
      </p:sp>
      <p:sp>
        <p:nvSpPr>
          <p:cNvPr id="19" name="Text 17"/>
          <p:cNvSpPr/>
          <p:nvPr/>
        </p:nvSpPr>
        <p:spPr>
          <a:xfrm>
            <a:off x="2331720" y="3514954"/>
            <a:ext cx="493776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Are requirements implemented and testable?</a:t>
            </a:r>
            <a:endParaRPr lang="en-US" sz="840" dirty="0"/>
          </a:p>
        </p:txBody>
      </p:sp>
      <p:sp>
        <p:nvSpPr>
          <p:cNvPr id="20" name="Text 18"/>
          <p:cNvSpPr/>
          <p:nvPr/>
        </p:nvSpPr>
        <p:spPr>
          <a:xfrm>
            <a:off x="7269480" y="3514954"/>
            <a:ext cx="438912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and test plan</a:t>
            </a:r>
            <a:endParaRPr lang="en-US" sz="840" dirty="0"/>
          </a:p>
        </p:txBody>
      </p:sp>
      <p:sp>
        <p:nvSpPr>
          <p:cNvPr id="21" name="Text 19"/>
          <p:cNvSpPr/>
          <p:nvPr/>
        </p:nvSpPr>
        <p:spPr>
          <a:xfrm>
            <a:off x="502920" y="4257446"/>
            <a:ext cx="182880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Launch</a:t>
            </a:r>
            <a:endParaRPr lang="en-US" sz="840" dirty="0"/>
          </a:p>
        </p:txBody>
      </p:sp>
      <p:sp>
        <p:nvSpPr>
          <p:cNvPr id="22" name="Text 20"/>
          <p:cNvSpPr/>
          <p:nvPr/>
        </p:nvSpPr>
        <p:spPr>
          <a:xfrm>
            <a:off x="2331720" y="4257446"/>
            <a:ext cx="493776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Can residual risk be accepted?</a:t>
            </a:r>
            <a:endParaRPr lang="en-US" sz="840" dirty="0"/>
          </a:p>
        </p:txBody>
      </p:sp>
      <p:sp>
        <p:nvSpPr>
          <p:cNvPr id="23" name="Text 21"/>
          <p:cNvSpPr/>
          <p:nvPr/>
        </p:nvSpPr>
        <p:spPr>
          <a:xfrm>
            <a:off x="7269480" y="4257446"/>
            <a:ext cx="438912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 record and conditions</a:t>
            </a:r>
            <a:endParaRPr lang="en-US" sz="840" dirty="0"/>
          </a:p>
        </p:txBody>
      </p:sp>
      <p:sp>
        <p:nvSpPr>
          <p:cNvPr id="24" name="Text 22"/>
          <p:cNvSpPr/>
          <p:nvPr/>
        </p:nvSpPr>
        <p:spPr>
          <a:xfrm>
            <a:off x="502920" y="4999939"/>
            <a:ext cx="182880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Post-launch</a:t>
            </a:r>
            <a:endParaRPr lang="en-US" sz="840" dirty="0"/>
          </a:p>
        </p:txBody>
      </p:sp>
      <p:sp>
        <p:nvSpPr>
          <p:cNvPr id="25" name="Text 23"/>
          <p:cNvSpPr/>
          <p:nvPr/>
        </p:nvSpPr>
        <p:spPr>
          <a:xfrm>
            <a:off x="2331720" y="4999939"/>
            <a:ext cx="493776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Did behavior match assumptions?</a:t>
            </a:r>
            <a:endParaRPr lang="en-US" sz="840" dirty="0"/>
          </a:p>
        </p:txBody>
      </p:sp>
      <p:sp>
        <p:nvSpPr>
          <p:cNvPr id="26" name="Text 24"/>
          <p:cNvSpPr/>
          <p:nvPr/>
        </p:nvSpPr>
        <p:spPr>
          <a:xfrm>
            <a:off x="7269480" y="4999939"/>
            <a:ext cx="438912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Monitoring and adjustment plan</a:t>
            </a:r>
            <a:endParaRPr lang="en-US" sz="84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8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Opportunity decision matrix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 not confuse speed with blind approval.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8 — Strategic capability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914400" y="1508760"/>
            <a:ext cx="9966960" cy="4343400"/>
          </a:xfrm>
          <a:prstGeom prst="rect">
            <a:avLst/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 rot="16200000">
            <a:off x="137160" y="2880360"/>
            <a:ext cx="5486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Commercial value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4572000" y="5879592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Control readiness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960120" y="1554480"/>
            <a:ext cx="4800600" cy="1920240"/>
          </a:xfrm>
          <a:prstGeom prst="roundRect">
            <a:avLst>
              <a:gd name="adj" fmla="val 3810"/>
            </a:avLst>
          </a:prstGeom>
          <a:solidFill>
            <a:srgbClr val="FFF3E8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188720" y="1755648"/>
            <a:ext cx="4343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Low value / low control readiness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188720" y="2121408"/>
            <a:ext cx="4343400" cy="10058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Deprioritize or delay; avoid consuming scarce governance capacity.</a:t>
            </a:r>
            <a:endParaRPr lang="en-US" sz="1020" dirty="0"/>
          </a:p>
        </p:txBody>
      </p:sp>
      <p:sp>
        <p:nvSpPr>
          <p:cNvPr id="15" name="Shape 13"/>
          <p:cNvSpPr/>
          <p:nvPr/>
        </p:nvSpPr>
        <p:spPr>
          <a:xfrm>
            <a:off x="5989320" y="1554480"/>
            <a:ext cx="4800600" cy="1920240"/>
          </a:xfrm>
          <a:prstGeom prst="roundRect">
            <a:avLst>
              <a:gd name="adj" fmla="val 3810"/>
            </a:avLst>
          </a:prstGeom>
          <a:solidFill>
            <a:srgbClr val="FFF1ED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217920" y="1755648"/>
            <a:ext cx="4343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High value / low control readiness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6217920" y="2121408"/>
            <a:ext cx="4343400" cy="10058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Invest, redesign or phase launch; do not force premature approval.</a:t>
            </a:r>
            <a:endParaRPr lang="en-US" sz="1020" dirty="0"/>
          </a:p>
        </p:txBody>
      </p:sp>
      <p:sp>
        <p:nvSpPr>
          <p:cNvPr id="18" name="Shape 16"/>
          <p:cNvSpPr/>
          <p:nvPr/>
        </p:nvSpPr>
        <p:spPr>
          <a:xfrm>
            <a:off x="960120" y="3703320"/>
            <a:ext cx="4800600" cy="1920240"/>
          </a:xfrm>
          <a:prstGeom prst="roundRect">
            <a:avLst>
              <a:gd name="adj" fmla="val 3810"/>
            </a:avLst>
          </a:prstGeom>
          <a:solidFill>
            <a:srgbClr val="F5F4ED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188720" y="3904488"/>
            <a:ext cx="4343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Low value / high control readiness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1188720" y="4270248"/>
            <a:ext cx="4343400" cy="10058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Proceed only if strategically useful; avoid complexity without return.</a:t>
            </a:r>
            <a:endParaRPr lang="en-US" sz="1020" dirty="0"/>
          </a:p>
        </p:txBody>
      </p:sp>
      <p:sp>
        <p:nvSpPr>
          <p:cNvPr id="21" name="Shape 19"/>
          <p:cNvSpPr/>
          <p:nvPr/>
        </p:nvSpPr>
        <p:spPr>
          <a:xfrm>
            <a:off x="5989320" y="3703320"/>
            <a:ext cx="4800600" cy="1920240"/>
          </a:xfrm>
          <a:prstGeom prst="roundRect">
            <a:avLst>
              <a:gd name="adj" fmla="val 3810"/>
            </a:avLst>
          </a:prstGeom>
          <a:solidFill>
            <a:srgbClr val="EFF8EE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217920" y="3904488"/>
            <a:ext cx="4343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High value / high control readiness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217920" y="4270248"/>
            <a:ext cx="4343400" cy="10058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Accelerate with clear conditions and post-launch monitoring.</a:t>
            </a:r>
            <a:endParaRPr lang="en-US" sz="102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8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Strategic decision RACI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 = Responsible | A = Accountable | C = Consulted | I = Informed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8 — Strategic capability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08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02920" y="1627632"/>
            <a:ext cx="246888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Activity</a:t>
            </a:r>
            <a:endParaRPr lang="en-US" sz="880" dirty="0"/>
          </a:p>
        </p:txBody>
      </p:sp>
      <p:sp>
        <p:nvSpPr>
          <p:cNvPr id="10" name="Text 8"/>
          <p:cNvSpPr/>
          <p:nvPr/>
        </p:nvSpPr>
        <p:spPr>
          <a:xfrm>
            <a:off x="2971800" y="1627632"/>
            <a:ext cx="123444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Compliance</a:t>
            </a:r>
            <a:endParaRPr lang="en-US" sz="880" dirty="0"/>
          </a:p>
        </p:txBody>
      </p:sp>
      <p:sp>
        <p:nvSpPr>
          <p:cNvPr id="11" name="Text 9"/>
          <p:cNvSpPr/>
          <p:nvPr/>
        </p:nvSpPr>
        <p:spPr>
          <a:xfrm>
            <a:off x="4206240" y="1627632"/>
            <a:ext cx="114300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Product</a:t>
            </a:r>
            <a:endParaRPr lang="en-US" sz="880" dirty="0"/>
          </a:p>
        </p:txBody>
      </p:sp>
      <p:sp>
        <p:nvSpPr>
          <p:cNvPr id="12" name="Text 10"/>
          <p:cNvSpPr/>
          <p:nvPr/>
        </p:nvSpPr>
        <p:spPr>
          <a:xfrm>
            <a:off x="5349240" y="1627632"/>
            <a:ext cx="123444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 / Tech</a:t>
            </a:r>
            <a:endParaRPr lang="en-US" sz="880" dirty="0"/>
          </a:p>
        </p:txBody>
      </p:sp>
      <p:sp>
        <p:nvSpPr>
          <p:cNvPr id="13" name="Text 11"/>
          <p:cNvSpPr/>
          <p:nvPr/>
        </p:nvSpPr>
        <p:spPr>
          <a:xfrm>
            <a:off x="6583680" y="1627632"/>
            <a:ext cx="91440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Ops</a:t>
            </a:r>
            <a:endParaRPr lang="en-US" sz="880" dirty="0"/>
          </a:p>
        </p:txBody>
      </p:sp>
      <p:sp>
        <p:nvSpPr>
          <p:cNvPr id="14" name="Text 12"/>
          <p:cNvSpPr/>
          <p:nvPr/>
        </p:nvSpPr>
        <p:spPr>
          <a:xfrm>
            <a:off x="7498080" y="1627632"/>
            <a:ext cx="123444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Legal / Reg</a:t>
            </a:r>
            <a:endParaRPr lang="en-US" sz="880" dirty="0"/>
          </a:p>
        </p:txBody>
      </p:sp>
      <p:sp>
        <p:nvSpPr>
          <p:cNvPr id="15" name="Text 13"/>
          <p:cNvSpPr/>
          <p:nvPr/>
        </p:nvSpPr>
        <p:spPr>
          <a:xfrm>
            <a:off x="8732520" y="1627632"/>
            <a:ext cx="109728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Board / ExCo</a:t>
            </a:r>
            <a:endParaRPr lang="en-US" sz="880" dirty="0"/>
          </a:p>
        </p:txBody>
      </p:sp>
      <p:sp>
        <p:nvSpPr>
          <p:cNvPr id="16" name="Text 14"/>
          <p:cNvSpPr/>
          <p:nvPr/>
        </p:nvSpPr>
        <p:spPr>
          <a:xfrm>
            <a:off x="502920" y="2029968"/>
            <a:ext cx="246888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Market entry assessment</a:t>
            </a:r>
            <a:endParaRPr lang="en-US" sz="840" dirty="0"/>
          </a:p>
        </p:txBody>
      </p:sp>
      <p:sp>
        <p:nvSpPr>
          <p:cNvPr id="17" name="Text 15"/>
          <p:cNvSpPr/>
          <p:nvPr/>
        </p:nvSpPr>
        <p:spPr>
          <a:xfrm>
            <a:off x="2971800" y="2029968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18" name="Text 16"/>
          <p:cNvSpPr/>
          <p:nvPr/>
        </p:nvSpPr>
        <p:spPr>
          <a:xfrm>
            <a:off x="4206240" y="2029968"/>
            <a:ext cx="114300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A/R</a:t>
            </a:r>
            <a:endParaRPr lang="en-US" sz="840" dirty="0"/>
          </a:p>
        </p:txBody>
      </p:sp>
      <p:sp>
        <p:nvSpPr>
          <p:cNvPr id="19" name="Text 17"/>
          <p:cNvSpPr/>
          <p:nvPr/>
        </p:nvSpPr>
        <p:spPr>
          <a:xfrm>
            <a:off x="5349240" y="2029968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20" name="Text 18"/>
          <p:cNvSpPr/>
          <p:nvPr/>
        </p:nvSpPr>
        <p:spPr>
          <a:xfrm>
            <a:off x="6583680" y="2029968"/>
            <a:ext cx="91440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21" name="Text 19"/>
          <p:cNvSpPr/>
          <p:nvPr/>
        </p:nvSpPr>
        <p:spPr>
          <a:xfrm>
            <a:off x="7498080" y="2029968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22" name="Text 20"/>
          <p:cNvSpPr/>
          <p:nvPr/>
        </p:nvSpPr>
        <p:spPr>
          <a:xfrm>
            <a:off x="8732520" y="2029968"/>
            <a:ext cx="109728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A/I</a:t>
            </a:r>
            <a:endParaRPr lang="en-US" sz="840" dirty="0"/>
          </a:p>
        </p:txBody>
      </p:sp>
      <p:sp>
        <p:nvSpPr>
          <p:cNvPr id="23" name="Text 21"/>
          <p:cNvSpPr/>
          <p:nvPr/>
        </p:nvSpPr>
        <p:spPr>
          <a:xfrm>
            <a:off x="502920" y="2754173"/>
            <a:ext cx="246888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Product control design</a:t>
            </a:r>
            <a:endParaRPr lang="en-US" sz="840" dirty="0"/>
          </a:p>
        </p:txBody>
      </p:sp>
      <p:sp>
        <p:nvSpPr>
          <p:cNvPr id="24" name="Text 22"/>
          <p:cNvSpPr/>
          <p:nvPr/>
        </p:nvSpPr>
        <p:spPr>
          <a:xfrm>
            <a:off x="2971800" y="2754173"/>
            <a:ext cx="123444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A/R</a:t>
            </a:r>
            <a:endParaRPr lang="en-US" sz="840" dirty="0"/>
          </a:p>
        </p:txBody>
      </p:sp>
      <p:sp>
        <p:nvSpPr>
          <p:cNvPr id="25" name="Text 23"/>
          <p:cNvSpPr/>
          <p:nvPr/>
        </p:nvSpPr>
        <p:spPr>
          <a:xfrm>
            <a:off x="4206240" y="2754173"/>
            <a:ext cx="114300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</a:t>
            </a:r>
            <a:endParaRPr lang="en-US" sz="840" dirty="0"/>
          </a:p>
        </p:txBody>
      </p:sp>
      <p:sp>
        <p:nvSpPr>
          <p:cNvPr id="26" name="Text 24"/>
          <p:cNvSpPr/>
          <p:nvPr/>
        </p:nvSpPr>
        <p:spPr>
          <a:xfrm>
            <a:off x="5349240" y="2754173"/>
            <a:ext cx="123444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27" name="Text 25"/>
          <p:cNvSpPr/>
          <p:nvPr/>
        </p:nvSpPr>
        <p:spPr>
          <a:xfrm>
            <a:off x="6583680" y="2754173"/>
            <a:ext cx="91440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28" name="Text 26"/>
          <p:cNvSpPr/>
          <p:nvPr/>
        </p:nvSpPr>
        <p:spPr>
          <a:xfrm>
            <a:off x="7498080" y="2754173"/>
            <a:ext cx="123444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29" name="Text 27"/>
          <p:cNvSpPr/>
          <p:nvPr/>
        </p:nvSpPr>
        <p:spPr>
          <a:xfrm>
            <a:off x="8732520" y="2754173"/>
            <a:ext cx="109728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30" name="Text 28"/>
          <p:cNvSpPr/>
          <p:nvPr/>
        </p:nvSpPr>
        <p:spPr>
          <a:xfrm>
            <a:off x="502920" y="3478378"/>
            <a:ext cx="246888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Risk appetite translation</a:t>
            </a:r>
            <a:endParaRPr lang="en-US" sz="840" dirty="0"/>
          </a:p>
        </p:txBody>
      </p:sp>
      <p:sp>
        <p:nvSpPr>
          <p:cNvPr id="31" name="Text 29"/>
          <p:cNvSpPr/>
          <p:nvPr/>
        </p:nvSpPr>
        <p:spPr>
          <a:xfrm>
            <a:off x="2971800" y="3478378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A/R</a:t>
            </a:r>
            <a:endParaRPr lang="en-US" sz="840" dirty="0"/>
          </a:p>
        </p:txBody>
      </p:sp>
      <p:sp>
        <p:nvSpPr>
          <p:cNvPr id="32" name="Text 30"/>
          <p:cNvSpPr/>
          <p:nvPr/>
        </p:nvSpPr>
        <p:spPr>
          <a:xfrm>
            <a:off x="4206240" y="3478378"/>
            <a:ext cx="114300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33" name="Text 31"/>
          <p:cNvSpPr/>
          <p:nvPr/>
        </p:nvSpPr>
        <p:spPr>
          <a:xfrm>
            <a:off x="5349240" y="3478378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34" name="Text 32"/>
          <p:cNvSpPr/>
          <p:nvPr/>
        </p:nvSpPr>
        <p:spPr>
          <a:xfrm>
            <a:off x="6583680" y="3478378"/>
            <a:ext cx="91440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35" name="Text 33"/>
          <p:cNvSpPr/>
          <p:nvPr/>
        </p:nvSpPr>
        <p:spPr>
          <a:xfrm>
            <a:off x="7498080" y="3478378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36" name="Text 34"/>
          <p:cNvSpPr/>
          <p:nvPr/>
        </p:nvSpPr>
        <p:spPr>
          <a:xfrm>
            <a:off x="8732520" y="3478378"/>
            <a:ext cx="109728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A/I</a:t>
            </a:r>
            <a:endParaRPr lang="en-US" sz="840" dirty="0"/>
          </a:p>
        </p:txBody>
      </p:sp>
      <p:sp>
        <p:nvSpPr>
          <p:cNvPr id="37" name="Text 35"/>
          <p:cNvSpPr/>
          <p:nvPr/>
        </p:nvSpPr>
        <p:spPr>
          <a:xfrm>
            <a:off x="502920" y="4202582"/>
            <a:ext cx="246888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Launch decision</a:t>
            </a:r>
            <a:endParaRPr lang="en-US" sz="840" dirty="0"/>
          </a:p>
        </p:txBody>
      </p:sp>
      <p:sp>
        <p:nvSpPr>
          <p:cNvPr id="38" name="Text 36"/>
          <p:cNvSpPr/>
          <p:nvPr/>
        </p:nvSpPr>
        <p:spPr>
          <a:xfrm>
            <a:off x="2971800" y="4202582"/>
            <a:ext cx="123444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40" dirty="0"/>
          </a:p>
        </p:txBody>
      </p:sp>
      <p:sp>
        <p:nvSpPr>
          <p:cNvPr id="39" name="Text 37"/>
          <p:cNvSpPr/>
          <p:nvPr/>
        </p:nvSpPr>
        <p:spPr>
          <a:xfrm>
            <a:off x="4206240" y="4202582"/>
            <a:ext cx="114300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</a:t>
            </a:r>
            <a:endParaRPr lang="en-US" sz="840" dirty="0"/>
          </a:p>
        </p:txBody>
      </p:sp>
      <p:sp>
        <p:nvSpPr>
          <p:cNvPr id="40" name="Text 38"/>
          <p:cNvSpPr/>
          <p:nvPr/>
        </p:nvSpPr>
        <p:spPr>
          <a:xfrm>
            <a:off x="5349240" y="4202582"/>
            <a:ext cx="123444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41" name="Text 39"/>
          <p:cNvSpPr/>
          <p:nvPr/>
        </p:nvSpPr>
        <p:spPr>
          <a:xfrm>
            <a:off x="6583680" y="4202582"/>
            <a:ext cx="91440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42" name="Text 40"/>
          <p:cNvSpPr/>
          <p:nvPr/>
        </p:nvSpPr>
        <p:spPr>
          <a:xfrm>
            <a:off x="7498080" y="4202582"/>
            <a:ext cx="123444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43" name="Text 41"/>
          <p:cNvSpPr/>
          <p:nvPr/>
        </p:nvSpPr>
        <p:spPr>
          <a:xfrm>
            <a:off x="8732520" y="4202582"/>
            <a:ext cx="109728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A/I</a:t>
            </a:r>
            <a:endParaRPr lang="en-US" sz="840" dirty="0"/>
          </a:p>
        </p:txBody>
      </p:sp>
      <p:sp>
        <p:nvSpPr>
          <p:cNvPr id="44" name="Text 42"/>
          <p:cNvSpPr/>
          <p:nvPr/>
        </p:nvSpPr>
        <p:spPr>
          <a:xfrm>
            <a:off x="502920" y="4926787"/>
            <a:ext cx="246888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Post-launch review</a:t>
            </a:r>
            <a:endParaRPr lang="en-US" sz="840" dirty="0"/>
          </a:p>
        </p:txBody>
      </p:sp>
      <p:sp>
        <p:nvSpPr>
          <p:cNvPr id="45" name="Text 43"/>
          <p:cNvSpPr/>
          <p:nvPr/>
        </p:nvSpPr>
        <p:spPr>
          <a:xfrm>
            <a:off x="2971800" y="4926787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A/R</a:t>
            </a:r>
            <a:endParaRPr lang="en-US" sz="840" dirty="0"/>
          </a:p>
        </p:txBody>
      </p:sp>
      <p:sp>
        <p:nvSpPr>
          <p:cNvPr id="46" name="Text 44"/>
          <p:cNvSpPr/>
          <p:nvPr/>
        </p:nvSpPr>
        <p:spPr>
          <a:xfrm>
            <a:off x="4206240" y="4926787"/>
            <a:ext cx="114300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</a:t>
            </a:r>
            <a:endParaRPr lang="en-US" sz="840" dirty="0"/>
          </a:p>
        </p:txBody>
      </p:sp>
      <p:sp>
        <p:nvSpPr>
          <p:cNvPr id="47" name="Text 45"/>
          <p:cNvSpPr/>
          <p:nvPr/>
        </p:nvSpPr>
        <p:spPr>
          <a:xfrm>
            <a:off x="5349240" y="4926787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48" name="Text 46"/>
          <p:cNvSpPr/>
          <p:nvPr/>
        </p:nvSpPr>
        <p:spPr>
          <a:xfrm>
            <a:off x="6583680" y="4926787"/>
            <a:ext cx="91440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</a:t>
            </a:r>
            <a:endParaRPr lang="en-US" sz="840" dirty="0"/>
          </a:p>
        </p:txBody>
      </p:sp>
      <p:sp>
        <p:nvSpPr>
          <p:cNvPr id="49" name="Text 47"/>
          <p:cNvSpPr/>
          <p:nvPr/>
        </p:nvSpPr>
        <p:spPr>
          <a:xfrm>
            <a:off x="7498080" y="4926787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50" name="Text 48"/>
          <p:cNvSpPr/>
          <p:nvPr/>
        </p:nvSpPr>
        <p:spPr>
          <a:xfrm>
            <a:off x="8732520" y="4926787"/>
            <a:ext cx="109728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8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Strategic compliance scorecard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what compliance creates, not only what it prevents.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8 — Strategic capability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09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02920" y="1627632"/>
            <a:ext cx="219456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Outcome</a:t>
            </a:r>
            <a:endParaRPr lang="en-US" sz="880" dirty="0"/>
          </a:p>
        </p:txBody>
      </p:sp>
      <p:sp>
        <p:nvSpPr>
          <p:cNvPr id="10" name="Text 8"/>
          <p:cNvSpPr/>
          <p:nvPr/>
        </p:nvSpPr>
        <p:spPr>
          <a:xfrm>
            <a:off x="2697480" y="1627632"/>
            <a:ext cx="347472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Example metric</a:t>
            </a:r>
            <a:endParaRPr lang="en-US" sz="880" dirty="0"/>
          </a:p>
        </p:txBody>
      </p:sp>
      <p:sp>
        <p:nvSpPr>
          <p:cNvPr id="11" name="Text 9"/>
          <p:cNvSpPr/>
          <p:nvPr/>
        </p:nvSpPr>
        <p:spPr>
          <a:xfrm>
            <a:off x="6172200" y="1627632"/>
            <a:ext cx="374904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 supported</a:t>
            </a:r>
            <a:endParaRPr lang="en-US" sz="880" dirty="0"/>
          </a:p>
        </p:txBody>
      </p:sp>
      <p:sp>
        <p:nvSpPr>
          <p:cNvPr id="12" name="Text 10"/>
          <p:cNvSpPr/>
          <p:nvPr/>
        </p:nvSpPr>
        <p:spPr>
          <a:xfrm>
            <a:off x="9921240" y="1627632"/>
            <a:ext cx="173736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Owner</a:t>
            </a:r>
            <a:endParaRPr lang="en-US" sz="880" dirty="0"/>
          </a:p>
        </p:txBody>
      </p:sp>
      <p:sp>
        <p:nvSpPr>
          <p:cNvPr id="13" name="Text 11"/>
          <p:cNvSpPr/>
          <p:nvPr/>
        </p:nvSpPr>
        <p:spPr>
          <a:xfrm>
            <a:off x="502920" y="2029968"/>
            <a:ext cx="219456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Growth enablement</a:t>
            </a:r>
            <a:endParaRPr lang="en-US" sz="840" dirty="0"/>
          </a:p>
        </p:txBody>
      </p:sp>
      <p:sp>
        <p:nvSpPr>
          <p:cNvPr id="14" name="Text 12"/>
          <p:cNvSpPr/>
          <p:nvPr/>
        </p:nvSpPr>
        <p:spPr>
          <a:xfrm>
            <a:off x="2697480" y="2029968"/>
            <a:ext cx="347472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Proposal-to-risk decision time</a:t>
            </a:r>
            <a:endParaRPr lang="en-US" sz="840" dirty="0"/>
          </a:p>
        </p:txBody>
      </p:sp>
      <p:sp>
        <p:nvSpPr>
          <p:cNvPr id="15" name="Text 13"/>
          <p:cNvSpPr/>
          <p:nvPr/>
        </p:nvSpPr>
        <p:spPr>
          <a:xfrm>
            <a:off x="6172200" y="2029968"/>
            <a:ext cx="374904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Improve engagement model</a:t>
            </a:r>
            <a:endParaRPr lang="en-US" sz="840" dirty="0"/>
          </a:p>
        </p:txBody>
      </p:sp>
      <p:sp>
        <p:nvSpPr>
          <p:cNvPr id="16" name="Text 14"/>
          <p:cNvSpPr/>
          <p:nvPr/>
        </p:nvSpPr>
        <p:spPr>
          <a:xfrm>
            <a:off x="9921240" y="2029968"/>
            <a:ext cx="173736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Product + Compliance</a:t>
            </a:r>
            <a:endParaRPr lang="en-US" sz="840" dirty="0"/>
          </a:p>
        </p:txBody>
      </p:sp>
      <p:sp>
        <p:nvSpPr>
          <p:cNvPr id="17" name="Text 15"/>
          <p:cNvSpPr/>
          <p:nvPr/>
        </p:nvSpPr>
        <p:spPr>
          <a:xfrm>
            <a:off x="502920" y="2827325"/>
            <a:ext cx="219456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Market access</a:t>
            </a:r>
            <a:endParaRPr lang="en-US" sz="840" dirty="0"/>
          </a:p>
        </p:txBody>
      </p:sp>
      <p:sp>
        <p:nvSpPr>
          <p:cNvPr id="18" name="Text 16"/>
          <p:cNvSpPr/>
          <p:nvPr/>
        </p:nvSpPr>
        <p:spPr>
          <a:xfrm>
            <a:off x="2697480" y="2827325"/>
            <a:ext cx="347472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Partner due diligence cycle time</a:t>
            </a:r>
            <a:endParaRPr lang="en-US" sz="840" dirty="0"/>
          </a:p>
        </p:txBody>
      </p:sp>
      <p:sp>
        <p:nvSpPr>
          <p:cNvPr id="19" name="Text 17"/>
          <p:cNvSpPr/>
          <p:nvPr/>
        </p:nvSpPr>
        <p:spPr>
          <a:xfrm>
            <a:off x="6172200" y="2827325"/>
            <a:ext cx="374904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Strengthen evidence pack</a:t>
            </a:r>
            <a:endParaRPr lang="en-US" sz="840" dirty="0"/>
          </a:p>
        </p:txBody>
      </p:sp>
      <p:sp>
        <p:nvSpPr>
          <p:cNvPr id="20" name="Text 18"/>
          <p:cNvSpPr/>
          <p:nvPr/>
        </p:nvSpPr>
        <p:spPr>
          <a:xfrm>
            <a:off x="9921240" y="2827325"/>
            <a:ext cx="173736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Business Dev</a:t>
            </a:r>
            <a:endParaRPr lang="en-US" sz="840" dirty="0"/>
          </a:p>
        </p:txBody>
      </p:sp>
      <p:sp>
        <p:nvSpPr>
          <p:cNvPr id="21" name="Text 19"/>
          <p:cNvSpPr/>
          <p:nvPr/>
        </p:nvSpPr>
        <p:spPr>
          <a:xfrm>
            <a:off x="502920" y="3624682"/>
            <a:ext cx="219456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Trust</a:t>
            </a:r>
            <a:endParaRPr lang="en-US" sz="840" dirty="0"/>
          </a:p>
        </p:txBody>
      </p:sp>
      <p:sp>
        <p:nvSpPr>
          <p:cNvPr id="22" name="Text 20"/>
          <p:cNvSpPr/>
          <p:nvPr/>
        </p:nvSpPr>
        <p:spPr>
          <a:xfrm>
            <a:off x="2697480" y="3624682"/>
            <a:ext cx="347472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 regulatory issues</a:t>
            </a:r>
            <a:endParaRPr lang="en-US" sz="840" dirty="0"/>
          </a:p>
        </p:txBody>
      </p:sp>
      <p:sp>
        <p:nvSpPr>
          <p:cNvPr id="23" name="Text 21"/>
          <p:cNvSpPr/>
          <p:nvPr/>
        </p:nvSpPr>
        <p:spPr>
          <a:xfrm>
            <a:off x="6172200" y="3624682"/>
            <a:ext cx="374904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Invest in governance / remediation</a:t>
            </a:r>
            <a:endParaRPr lang="en-US" sz="840" dirty="0"/>
          </a:p>
        </p:txBody>
      </p:sp>
      <p:sp>
        <p:nvSpPr>
          <p:cNvPr id="24" name="Text 22"/>
          <p:cNvSpPr/>
          <p:nvPr/>
        </p:nvSpPr>
        <p:spPr>
          <a:xfrm>
            <a:off x="9921240" y="3624682"/>
            <a:ext cx="173736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CCO</a:t>
            </a:r>
            <a:endParaRPr lang="en-US" sz="840" dirty="0"/>
          </a:p>
        </p:txBody>
      </p:sp>
      <p:sp>
        <p:nvSpPr>
          <p:cNvPr id="25" name="Text 23"/>
          <p:cNvSpPr/>
          <p:nvPr/>
        </p:nvSpPr>
        <p:spPr>
          <a:xfrm>
            <a:off x="502920" y="4422038"/>
            <a:ext cx="219456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Customer experience</a:t>
            </a:r>
            <a:endParaRPr lang="en-US" sz="840" dirty="0"/>
          </a:p>
        </p:txBody>
      </p:sp>
      <p:sp>
        <p:nvSpPr>
          <p:cNvPr id="26" name="Text 24"/>
          <p:cNvSpPr/>
          <p:nvPr/>
        </p:nvSpPr>
        <p:spPr>
          <a:xfrm>
            <a:off x="2697480" y="4422038"/>
            <a:ext cx="347472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Unnecessary document requests</a:t>
            </a:r>
            <a:endParaRPr lang="en-US" sz="840" dirty="0"/>
          </a:p>
        </p:txBody>
      </p:sp>
      <p:sp>
        <p:nvSpPr>
          <p:cNvPr id="27" name="Text 25"/>
          <p:cNvSpPr/>
          <p:nvPr/>
        </p:nvSpPr>
        <p:spPr>
          <a:xfrm>
            <a:off x="6172200" y="4422038"/>
            <a:ext cx="374904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Localize or redesign control</a:t>
            </a:r>
            <a:endParaRPr lang="en-US" sz="840" dirty="0"/>
          </a:p>
        </p:txBody>
      </p:sp>
      <p:sp>
        <p:nvSpPr>
          <p:cNvPr id="28" name="Text 26"/>
          <p:cNvSpPr/>
          <p:nvPr/>
        </p:nvSpPr>
        <p:spPr>
          <a:xfrm>
            <a:off x="9921240" y="4422038"/>
            <a:ext cx="173736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Product</a:t>
            </a:r>
            <a:endParaRPr lang="en-US" sz="840" dirty="0"/>
          </a:p>
        </p:txBody>
      </p:sp>
      <p:sp>
        <p:nvSpPr>
          <p:cNvPr id="29" name="Text 27"/>
          <p:cNvSpPr/>
          <p:nvPr/>
        </p:nvSpPr>
        <p:spPr>
          <a:xfrm>
            <a:off x="502920" y="5219395"/>
            <a:ext cx="219456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Resilience</a:t>
            </a:r>
            <a:endParaRPr lang="en-US" sz="840" dirty="0"/>
          </a:p>
        </p:txBody>
      </p:sp>
      <p:sp>
        <p:nvSpPr>
          <p:cNvPr id="30" name="Text 28"/>
          <p:cNvSpPr/>
          <p:nvPr/>
        </p:nvSpPr>
        <p:spPr>
          <a:xfrm>
            <a:off x="2697480" y="5219395"/>
            <a:ext cx="347472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Crisis response cycle time</a:t>
            </a:r>
            <a:endParaRPr lang="en-US" sz="840" dirty="0"/>
          </a:p>
        </p:txBody>
      </p:sp>
      <p:sp>
        <p:nvSpPr>
          <p:cNvPr id="31" name="Text 29"/>
          <p:cNvSpPr/>
          <p:nvPr/>
        </p:nvSpPr>
        <p:spPr>
          <a:xfrm>
            <a:off x="6172200" y="5219395"/>
            <a:ext cx="374904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Fund adaptive capability</a:t>
            </a:r>
            <a:endParaRPr lang="en-US" sz="840" dirty="0"/>
          </a:p>
        </p:txBody>
      </p:sp>
      <p:sp>
        <p:nvSpPr>
          <p:cNvPr id="32" name="Text 30"/>
          <p:cNvSpPr/>
          <p:nvPr/>
        </p:nvSpPr>
        <p:spPr>
          <a:xfrm>
            <a:off x="9921240" y="5219395"/>
            <a:ext cx="173736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ExCo</a:t>
            </a:r>
            <a:endParaRPr lang="en-US" sz="84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Georgia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The Adaptive Compliance Series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Adaptive Compliance as a Strategic Capability</dc:title>
  <dc:subject>Adaptive Compliance as a Strategic Capability</dc:subject>
  <dc:creator>Micheal Sheehy</dc:creator>
  <cp:lastModifiedBy>Micheal Sheehy</cp:lastModifiedBy>
  <cp:revision>1</cp:revision>
  <dcterms:created xsi:type="dcterms:W3CDTF">2026-07-27T15:12:28Z</dcterms:created>
  <dcterms:modified xsi:type="dcterms:W3CDTF">2026-07-27T15:12:28Z</dcterms:modified>
</cp:coreProperties>
</file>