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 by positioning this as a practical build guide, not a keynote summary. Emphasize that the chapter's idea becomes valuable only when leaders know how to implement it.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Discuss the case as an anonymized example. Avoid proprietary thresholds or customer details. Focus on operating principles, implementation sequence, and governance choices.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as the closing action slide for executives. Ask them to identify what can begin immediately using existing teams and data.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to make the content practical and credible. Failure modes are often more useful than best practices because they describe what leaders must actively prevent.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slide turns the deck into a facilitation tool. The presenter should leave with named owners, near-term actions, and a decision record.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Close with the practical commitment: what will the organization build, measure, or change in the next quarter?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a reusable template. Ask participants to fill in the left side before seeking governance approval; use the right side to standardize evidence quality.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Close by forcing a specific discussion. The aim is not agreement; it is to reveal where the organization lacks evidence, decision rights, or ownership.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to set expectations: the deck is designed for a working session. Invite the audience to compare each section against their own current operating model.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Position the chapter as a practical bridge from the current operating problem to a measurable target state. Ask participants to name where their own organization sits today.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Walk through the sequence as an implementation plan. Emphasize dependencies: do not automate controls before you understand ownership, evidence, and decision rights.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as a reusable working template. Encourage teams to replace the example rows with their own current-state information.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as a reusable working template. Encourage teams to replace the example rows with their own current-state information.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the matrix to force prioritization. The goal is to make governance choices explicit instead of treating every item as equally urgent.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Clarify decision rights. Many implementation programs stall because the organization never makes ownership explicit.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as a reusable working template. Encourage teams to replace the example rows with their own current-state information.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1E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84048" y="365760"/>
            <a:ext cx="11411712" cy="6080760"/>
          </a:xfrm>
          <a:prstGeom prst="rect">
            <a:avLst/>
          </a:prstGeom>
          <a:solidFill>
            <a:srgbClr val="0A1E2E">
              <a:alpha val="0"/>
            </a:srgbClr>
          </a:solidFill>
          <a:ln w="15240">
            <a:solidFill>
              <a:srgbClr val="C9A75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40080" y="713232"/>
            <a:ext cx="5760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40080" y="1042416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7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640080" y="1572768"/>
            <a:ext cx="6766560" cy="10972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3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Measuring What Matters</a:t>
            </a:r>
            <a:endParaRPr lang="en-US" sz="3500" dirty="0"/>
          </a:p>
        </p:txBody>
      </p:sp>
      <p:sp>
        <p:nvSpPr>
          <p:cNvPr id="6" name="Text 4"/>
          <p:cNvSpPr/>
          <p:nvPr/>
        </p:nvSpPr>
        <p:spPr>
          <a:xfrm>
            <a:off x="658368" y="2852928"/>
            <a:ext cx="6766560" cy="56692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D9E4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to build adaptive KPIs, KRIs and board dashboards that trigger decisions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7818120" y="1143000"/>
            <a:ext cx="3154680" cy="420624"/>
          </a:xfrm>
          <a:prstGeom prst="roundRect">
            <a:avLst>
              <a:gd name="adj" fmla="val 17391"/>
            </a:avLst>
          </a:prstGeom>
          <a:solidFill>
            <a:srgbClr val="173B35"/>
          </a:solidFill>
          <a:ln w="12700">
            <a:solidFill>
              <a:srgbClr val="173B35">
                <a:alpha val="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001000" y="1234440"/>
            <a:ext cx="27432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Problem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7818120" y="1920240"/>
            <a:ext cx="3154680" cy="420624"/>
          </a:xfrm>
          <a:prstGeom prst="roundRect">
            <a:avLst>
              <a:gd name="adj" fmla="val 17391"/>
            </a:avLst>
          </a:prstGeom>
          <a:solidFill>
            <a:srgbClr val="173B35"/>
          </a:solidFill>
          <a:ln w="12700">
            <a:solidFill>
              <a:srgbClr val="173B35">
                <a:alpha val="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001000" y="2011680"/>
            <a:ext cx="27432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Target state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7818120" y="2697480"/>
            <a:ext cx="3154680" cy="420624"/>
          </a:xfrm>
          <a:prstGeom prst="roundRect">
            <a:avLst>
              <a:gd name="adj" fmla="val 17391"/>
            </a:avLst>
          </a:prstGeom>
          <a:solidFill>
            <a:srgbClr val="C9A75C"/>
          </a:solidFill>
          <a:ln w="12700">
            <a:solidFill>
              <a:srgbClr val="C9A75C">
                <a:alpha val="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001000" y="2788920"/>
            <a:ext cx="27432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Implementation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7818120" y="3474720"/>
            <a:ext cx="3154680" cy="420624"/>
          </a:xfrm>
          <a:prstGeom prst="roundRect">
            <a:avLst>
              <a:gd name="adj" fmla="val 17391"/>
            </a:avLst>
          </a:prstGeom>
          <a:solidFill>
            <a:srgbClr val="173B35"/>
          </a:solidFill>
          <a:ln w="12700">
            <a:solidFill>
              <a:srgbClr val="173B35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001000" y="3566160"/>
            <a:ext cx="27432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Governance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7818120" y="4251960"/>
            <a:ext cx="3154680" cy="420624"/>
          </a:xfrm>
          <a:prstGeom prst="roundRect">
            <a:avLst>
              <a:gd name="adj" fmla="val 17391"/>
            </a:avLst>
          </a:prstGeom>
          <a:solidFill>
            <a:srgbClr val="173B35"/>
          </a:solidFill>
          <a:ln w="12700">
            <a:solidFill>
              <a:srgbClr val="173B35">
                <a:alpha val="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001000" y="4343400"/>
            <a:ext cx="27432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90-day plan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658368" y="5806440"/>
            <a:ext cx="4846320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Implementation deck with speaker notes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7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Practical case study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Board dashboard modernization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7 — Metrics and dashboards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85800" y="1600200"/>
            <a:ext cx="3246120" cy="1508760"/>
          </a:xfrm>
          <a:prstGeom prst="roundRect">
            <a:avLst>
              <a:gd name="adj" fmla="val 4848"/>
            </a:avLst>
          </a:prstGeom>
          <a:solidFill>
            <a:srgbClr val="FDFBF6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13816" y="1728216"/>
            <a:ext cx="2999232" cy="31089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Situation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813816" y="2075688"/>
            <a:ext cx="2999232" cy="8503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compliance board pack showed strong productivity but limited insight into adaptability.</a:t>
            </a:r>
            <a:endParaRPr lang="en-US" sz="850" dirty="0"/>
          </a:p>
        </p:txBody>
      </p:sp>
      <p:sp>
        <p:nvSpPr>
          <p:cNvPr id="12" name="Shape 10"/>
          <p:cNvSpPr/>
          <p:nvPr/>
        </p:nvSpPr>
        <p:spPr>
          <a:xfrm>
            <a:off x="4389120" y="1600200"/>
            <a:ext cx="3246120" cy="1508760"/>
          </a:xfrm>
          <a:prstGeom prst="roundRect">
            <a:avLst>
              <a:gd name="adj" fmla="val 4848"/>
            </a:avLst>
          </a:prstGeom>
          <a:solidFill>
            <a:srgbClr val="FDFBF6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17136" y="1728216"/>
            <a:ext cx="2999232" cy="31089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Problem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4517136" y="2075688"/>
            <a:ext cx="2999232" cy="8503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Executives could not see whether the program was learning from emerging risks or only processing work.</a:t>
            </a:r>
            <a:endParaRPr lang="en-US" sz="850" dirty="0"/>
          </a:p>
        </p:txBody>
      </p:sp>
      <p:sp>
        <p:nvSpPr>
          <p:cNvPr id="15" name="Shape 13"/>
          <p:cNvSpPr/>
          <p:nvPr/>
        </p:nvSpPr>
        <p:spPr>
          <a:xfrm>
            <a:off x="8092440" y="1600200"/>
            <a:ext cx="3246120" cy="1508760"/>
          </a:xfrm>
          <a:prstGeom prst="roundRect">
            <a:avLst>
              <a:gd name="adj" fmla="val 4848"/>
            </a:avLst>
          </a:prstGeom>
          <a:solidFill>
            <a:srgbClr val="FDFBF6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220456" y="1728216"/>
            <a:ext cx="2999232" cy="31089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Implementation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8220456" y="2075688"/>
            <a:ext cx="2999232" cy="8503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Metrics were redesigned around risk coverage, governance velocity, customer friction and model health.</a:t>
            </a:r>
            <a:endParaRPr lang="en-US" sz="850" dirty="0"/>
          </a:p>
        </p:txBody>
      </p:sp>
      <p:sp>
        <p:nvSpPr>
          <p:cNvPr id="18" name="Shape 16"/>
          <p:cNvSpPr/>
          <p:nvPr/>
        </p:nvSpPr>
        <p:spPr>
          <a:xfrm>
            <a:off x="2542032" y="3886200"/>
            <a:ext cx="3246120" cy="1508760"/>
          </a:xfrm>
          <a:prstGeom prst="roundRect">
            <a:avLst>
              <a:gd name="adj" fmla="val 4848"/>
            </a:avLst>
          </a:prstGeom>
          <a:solidFill>
            <a:srgbClr val="FDFBF6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2670048" y="4014216"/>
            <a:ext cx="2999232" cy="31089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Governance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2670048" y="4361688"/>
            <a:ext cx="2999232" cy="8503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Each metric included formula, owner, threshold and decision path.</a:t>
            </a:r>
            <a:endParaRPr lang="en-US" sz="850" dirty="0"/>
          </a:p>
        </p:txBody>
      </p:sp>
      <p:sp>
        <p:nvSpPr>
          <p:cNvPr id="21" name="Shape 19"/>
          <p:cNvSpPr/>
          <p:nvPr/>
        </p:nvSpPr>
        <p:spPr>
          <a:xfrm>
            <a:off x="6245352" y="3886200"/>
            <a:ext cx="3246120" cy="1508760"/>
          </a:xfrm>
          <a:prstGeom prst="roundRect">
            <a:avLst>
              <a:gd name="adj" fmla="val 4848"/>
            </a:avLst>
          </a:prstGeom>
          <a:solidFill>
            <a:srgbClr val="173B35"/>
          </a:solidFill>
          <a:ln w="12700">
            <a:solidFill>
              <a:srgbClr val="173B35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373368" y="4014216"/>
            <a:ext cx="2999232" cy="31089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6373368" y="4361688"/>
            <a:ext cx="2999232" cy="8503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EAF1E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purpose of metrics is not reporting. It is better executive judgment.</a:t>
            </a:r>
            <a:endParaRPr lang="en-US" sz="8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7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30 / 60 / 90-day action plan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Turn the concept into action without waiting for a multi-year transformation.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7 — Metrics and dashboards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11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85800" y="1600200"/>
            <a:ext cx="3337560" cy="4251960"/>
          </a:xfrm>
          <a:prstGeom prst="roundRect">
            <a:avLst>
              <a:gd name="adj" fmla="val 2192"/>
            </a:avLst>
          </a:prstGeom>
          <a:solidFill>
            <a:srgbClr val="0A1E2E"/>
          </a:solidFill>
          <a:ln w="12700">
            <a:solidFill>
              <a:srgbClr val="0A1E2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86968" y="1828800"/>
            <a:ext cx="2926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30 days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941832" y="2331720"/>
            <a:ext cx="2816352" cy="31546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0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Inventory current KPIs / KRIs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Identify metrics with no decision trigger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Select 10 priority metrics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Define data owners</a:t>
            </a:r>
            <a:endParaRPr lang="en-US" sz="1080" dirty="0"/>
          </a:p>
        </p:txBody>
      </p:sp>
      <p:sp>
        <p:nvSpPr>
          <p:cNvPr id="12" name="Shape 10"/>
          <p:cNvSpPr/>
          <p:nvPr/>
        </p:nvSpPr>
        <p:spPr>
          <a:xfrm>
            <a:off x="4453128" y="1600200"/>
            <a:ext cx="3337560" cy="4251960"/>
          </a:xfrm>
          <a:prstGeom prst="roundRect">
            <a:avLst>
              <a:gd name="adj" fmla="val 2192"/>
            </a:avLst>
          </a:prstGeom>
          <a:solidFill>
            <a:srgbClr val="173B35"/>
          </a:solidFill>
          <a:ln w="12700">
            <a:solidFill>
              <a:srgbClr val="173B35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654296" y="1828800"/>
            <a:ext cx="2926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60 days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4709160" y="2331720"/>
            <a:ext cx="2816352" cy="31546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0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Write formulas and thresholds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Build prototype adaptive dashboard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Test with one governance forum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Retire or downgrade weak metrics</a:t>
            </a:r>
            <a:endParaRPr lang="en-US" sz="1080" dirty="0"/>
          </a:p>
        </p:txBody>
      </p:sp>
      <p:sp>
        <p:nvSpPr>
          <p:cNvPr id="15" name="Shape 13"/>
          <p:cNvSpPr/>
          <p:nvPr/>
        </p:nvSpPr>
        <p:spPr>
          <a:xfrm>
            <a:off x="8220456" y="1600200"/>
            <a:ext cx="3337560" cy="4251960"/>
          </a:xfrm>
          <a:prstGeom prst="roundRect">
            <a:avLst>
              <a:gd name="adj" fmla="val 2192"/>
            </a:avLst>
          </a:prstGeom>
          <a:solidFill>
            <a:srgbClr val="C9A75C"/>
          </a:solidFill>
          <a:ln w="12700">
            <a:solidFill>
              <a:srgbClr val="C9A75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421624" y="1828800"/>
            <a:ext cx="2926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90 days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8476488" y="2331720"/>
            <a:ext cx="2816352" cy="31546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08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Launch board-ready dashboard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Create metric owner cadence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Link thresholds to actions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Review unintended incentives</a:t>
            </a:r>
            <a:endParaRPr lang="en-US" sz="108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7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Common failure modes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Where implementation efforts tend to stall.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7 — Metrics and dashboards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12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85800" y="1554480"/>
            <a:ext cx="384048" cy="274320"/>
          </a:xfrm>
          <a:prstGeom prst="rect">
            <a:avLst/>
          </a:prstGeom>
          <a:solidFill>
            <a:srgbClr val="A85B3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1234440" y="1508760"/>
            <a:ext cx="3108960" cy="29260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Reporting theatre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4480560" y="1508760"/>
            <a:ext cx="6675120" cy="4572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Dashboards show lots of data but do not change decisions.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685800" y="2340864"/>
            <a:ext cx="384048" cy="274320"/>
          </a:xfrm>
          <a:prstGeom prst="rect">
            <a:avLst/>
          </a:prstGeom>
          <a:solidFill>
            <a:srgbClr val="A85B3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1234440" y="2295144"/>
            <a:ext cx="3108960" cy="29260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Activity bias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4480560" y="2295144"/>
            <a:ext cx="6675120" cy="4572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Teams optimize volume, speed and cost while risk coverage declines.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685800" y="3127248"/>
            <a:ext cx="384048" cy="274320"/>
          </a:xfrm>
          <a:prstGeom prst="rect">
            <a:avLst/>
          </a:prstGeom>
          <a:solidFill>
            <a:srgbClr val="A85B3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1234440" y="3081528"/>
            <a:ext cx="3108960" cy="29260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 formula discipline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4480560" y="3081528"/>
            <a:ext cx="6675120" cy="4572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Metrics mean different things in different forums.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685800" y="3913632"/>
            <a:ext cx="384048" cy="274320"/>
          </a:xfrm>
          <a:prstGeom prst="rect">
            <a:avLst/>
          </a:prstGeom>
          <a:solidFill>
            <a:srgbClr val="A85B3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1234440" y="3867912"/>
            <a:ext cx="3108960" cy="29260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 threshold action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4480560" y="3867912"/>
            <a:ext cx="6675120" cy="4572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Red flags appear but no one knows what must happen.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685800" y="4700016"/>
            <a:ext cx="384048" cy="274320"/>
          </a:xfrm>
          <a:prstGeom prst="rect">
            <a:avLst/>
          </a:prstGeom>
          <a:solidFill>
            <a:srgbClr val="A85B3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1234440" y="4654296"/>
            <a:ext cx="3108960" cy="29260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Perverse incentives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4480560" y="4654296"/>
            <a:ext cx="6675120" cy="4572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Metrics reward behavior that weakens risk management or customer experience.</a:t>
            </a:r>
            <a:endParaRPr lang="en-US" sz="11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7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Workshop exercise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this slide to turn discussion into decisions.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7 — Metrics and dashboards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777240" y="1508760"/>
            <a:ext cx="5120640" cy="4114800"/>
          </a:xfrm>
          <a:prstGeom prst="roundRect">
            <a:avLst>
              <a:gd name="adj" fmla="val 1778"/>
            </a:avLst>
          </a:prstGeom>
          <a:solidFill>
            <a:srgbClr val="173B35"/>
          </a:solidFill>
          <a:ln w="12700">
            <a:solidFill>
              <a:srgbClr val="173B35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051560" y="1783080"/>
            <a:ext cx="44805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60-minute working session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1097280" y="2423160"/>
            <a:ext cx="4343400" cy="25603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Pick three current dashboard metrics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Define the decision each should trigger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Identify data source and owner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Set draft warning and escalation thresholds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Retire one metric that adds no insight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6492240" y="1508760"/>
            <a:ext cx="4800600" cy="4114800"/>
          </a:xfrm>
          <a:prstGeom prst="roundRect">
            <a:avLst>
              <a:gd name="adj" fmla="val 1778"/>
            </a:avLst>
          </a:prstGeom>
          <a:solidFill>
            <a:srgbClr val="FDFBF6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766560" y="1783080"/>
            <a:ext cx="4114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Outputs to capture</a:t>
            </a:r>
            <a:endParaRPr lang="en-US" sz="1900" dirty="0"/>
          </a:p>
        </p:txBody>
      </p:sp>
      <p:sp>
        <p:nvSpPr>
          <p:cNvPr id="14" name="Text 12"/>
          <p:cNvSpPr/>
          <p:nvPr/>
        </p:nvSpPr>
        <p:spPr>
          <a:xfrm>
            <a:off x="6812280" y="2423160"/>
            <a:ext cx="4023360" cy="25603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Metric inventory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Formula and owner register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Threshold/action mapping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Prototype dashboard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Board narrative template</a:t>
            </a:r>
            <a:endParaRPr lang="en-US" sz="11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7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Key takeaways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leaders should do next.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7 — Metrics and dashboards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14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22960" y="1572768"/>
            <a:ext cx="365760" cy="256032"/>
          </a:xfrm>
          <a:prstGeom prst="rect">
            <a:avLst/>
          </a:prstGeom>
          <a:solidFill>
            <a:srgbClr val="C9A75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1417320" y="1554480"/>
            <a:ext cx="932688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Measure adaptability, not only efficiency.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822960" y="2350008"/>
            <a:ext cx="365760" cy="256032"/>
          </a:xfrm>
          <a:prstGeom prst="rect">
            <a:avLst/>
          </a:prstGeom>
          <a:solidFill>
            <a:srgbClr val="C9A75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1417320" y="2331720"/>
            <a:ext cx="932688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Every metric needs a definition, owner and decision trigger.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822960" y="3127248"/>
            <a:ext cx="365760" cy="256032"/>
          </a:xfrm>
          <a:prstGeom prst="rect">
            <a:avLst/>
          </a:prstGeom>
          <a:solidFill>
            <a:srgbClr val="C9A75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1417320" y="3108960"/>
            <a:ext cx="932688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leading indicators to challenge reassuring lagging metrics.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822960" y="3904488"/>
            <a:ext cx="365760" cy="256032"/>
          </a:xfrm>
          <a:prstGeom prst="rect">
            <a:avLst/>
          </a:prstGeom>
          <a:solidFill>
            <a:srgbClr val="C9A75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1417320" y="3886200"/>
            <a:ext cx="932688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Include customer impact and trust outcomes.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822960" y="4681728"/>
            <a:ext cx="365760" cy="256032"/>
          </a:xfrm>
          <a:prstGeom prst="rect">
            <a:avLst/>
          </a:prstGeom>
          <a:solidFill>
            <a:srgbClr val="C9A75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1417320" y="4663440"/>
            <a:ext cx="932688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Retire metrics that do not improve decisions.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822960" y="5623560"/>
            <a:ext cx="10424160" cy="34747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73B3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Organizations rarely improve what they fail to measure.</a:t>
            </a:r>
            <a:endParaRPr lang="en-US" sz="1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7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Reusable working template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Copy this slide into your own working session.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7 — Metrics and dashboards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15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85800" y="1508760"/>
            <a:ext cx="5120640" cy="4297680"/>
          </a:xfrm>
          <a:prstGeom prst="roundRect">
            <a:avLst>
              <a:gd name="adj" fmla="val 1702"/>
            </a:avLst>
          </a:prstGeom>
          <a:solidFill>
            <a:srgbClr val="FDFBF6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60120" y="1783080"/>
            <a:ext cx="4389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Decision record</a:t>
            </a:r>
            <a:endParaRPr lang="en-US" sz="1900" dirty="0"/>
          </a:p>
        </p:txBody>
      </p:sp>
      <p:sp>
        <p:nvSpPr>
          <p:cNvPr id="11" name="Text 9"/>
          <p:cNvSpPr/>
          <p:nvPr/>
        </p:nvSpPr>
        <p:spPr>
          <a:xfrm>
            <a:off x="1005840" y="2331720"/>
            <a:ext cx="4297680" cy="25146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Decision required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Options considered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Evidence reviewed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Owner and approver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Date, rationale and conditions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Post-decision monitoring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6446520" y="1508760"/>
            <a:ext cx="4892040" cy="4297680"/>
          </a:xfrm>
          <a:prstGeom prst="roundRect">
            <a:avLst>
              <a:gd name="adj" fmla="val 1702"/>
            </a:avLst>
          </a:prstGeom>
          <a:solidFill>
            <a:srgbClr val="173B35"/>
          </a:solidFill>
          <a:ln w="12700">
            <a:solidFill>
              <a:srgbClr val="173B35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720840" y="1783080"/>
            <a:ext cx="4343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Evidence pack</a:t>
            </a:r>
            <a:endParaRPr lang="en-US" sz="1900" dirty="0"/>
          </a:p>
        </p:txBody>
      </p:sp>
      <p:sp>
        <p:nvSpPr>
          <p:cNvPr id="14" name="Text 12"/>
          <p:cNvSpPr/>
          <p:nvPr/>
        </p:nvSpPr>
        <p:spPr>
          <a:xfrm>
            <a:off x="6766560" y="2331720"/>
            <a:ext cx="4206240" cy="25146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Data analysis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Risk assessment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Control impact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Customer impact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Legal/regulatory view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Testing and QA evidence</a:t>
            </a:r>
            <a:endParaRPr lang="en-US" sz="11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7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Questions for leaders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these to start an executive or board discussion.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7 — Metrics and dashboards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16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68680" y="1554480"/>
            <a:ext cx="10424160" cy="37033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Measure adaptability, not only efficiency?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Every metric needs a definition, owner and decision trigger?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Use leading indicators to challenge reassuring lagging metrics?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Include customer impact and trust outcomes?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Retire metrics that do not improve decisions?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868680" y="5943600"/>
            <a:ext cx="21031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Discussion prompt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3063240" y="5897880"/>
            <a:ext cx="7498080" cy="32004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173B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Which one of these questions would be hardest to answer with evidence today?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7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Implementation agenda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to turn the chapter thesis into an operating capability.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7 — Metrics and dashboards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77240" y="1600200"/>
            <a:ext cx="475488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Define the target state</a:t>
            </a:r>
            <a:endParaRPr lang="en-US" sz="1700" dirty="0"/>
          </a:p>
        </p:txBody>
      </p:sp>
      <p:sp>
        <p:nvSpPr>
          <p:cNvPr id="10" name="Shape 8"/>
          <p:cNvSpPr/>
          <p:nvPr/>
        </p:nvSpPr>
        <p:spPr>
          <a:xfrm>
            <a:off x="5943600" y="1554480"/>
            <a:ext cx="457200" cy="457200"/>
          </a:xfrm>
          <a:prstGeom prst="chevron">
            <a:avLst/>
          </a:prstGeom>
          <a:solidFill>
            <a:srgbClr val="C9A75C"/>
          </a:solidFill>
          <a:ln w="12700">
            <a:solidFill>
              <a:srgbClr val="C9A75C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565392" y="1581912"/>
            <a:ext cx="4343400" cy="42062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Clarify the operating capability the chapter requires.</a:t>
            </a:r>
            <a:endParaRPr lang="en-US" sz="1320" dirty="0"/>
          </a:p>
        </p:txBody>
      </p:sp>
      <p:sp>
        <p:nvSpPr>
          <p:cNvPr id="12" name="Text 10"/>
          <p:cNvSpPr/>
          <p:nvPr/>
        </p:nvSpPr>
        <p:spPr>
          <a:xfrm>
            <a:off x="777240" y="2368296"/>
            <a:ext cx="475488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Assess the current state</a:t>
            </a:r>
            <a:endParaRPr lang="en-US" sz="1700" dirty="0"/>
          </a:p>
        </p:txBody>
      </p:sp>
      <p:sp>
        <p:nvSpPr>
          <p:cNvPr id="13" name="Shape 11"/>
          <p:cNvSpPr/>
          <p:nvPr/>
        </p:nvSpPr>
        <p:spPr>
          <a:xfrm>
            <a:off x="5943600" y="2322576"/>
            <a:ext cx="457200" cy="457200"/>
          </a:xfrm>
          <a:prstGeom prst="chevron">
            <a:avLst/>
          </a:prstGeom>
          <a:solidFill>
            <a:srgbClr val="C9A75C"/>
          </a:solidFill>
          <a:ln w="12700">
            <a:solidFill>
              <a:srgbClr val="C9A75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565392" y="2350008"/>
            <a:ext cx="4343400" cy="42062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structured diagnostics instead of abstract debate.</a:t>
            </a:r>
            <a:endParaRPr lang="en-US" sz="1320" dirty="0"/>
          </a:p>
        </p:txBody>
      </p:sp>
      <p:sp>
        <p:nvSpPr>
          <p:cNvPr id="15" name="Text 13"/>
          <p:cNvSpPr/>
          <p:nvPr/>
        </p:nvSpPr>
        <p:spPr>
          <a:xfrm>
            <a:off x="777240" y="3136392"/>
            <a:ext cx="475488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Build the implementation sequence</a:t>
            </a:r>
            <a:endParaRPr lang="en-US" sz="1700" dirty="0"/>
          </a:p>
        </p:txBody>
      </p:sp>
      <p:sp>
        <p:nvSpPr>
          <p:cNvPr id="16" name="Shape 14"/>
          <p:cNvSpPr/>
          <p:nvPr/>
        </p:nvSpPr>
        <p:spPr>
          <a:xfrm>
            <a:off x="5943600" y="3090672"/>
            <a:ext cx="457200" cy="457200"/>
          </a:xfrm>
          <a:prstGeom prst="chevron">
            <a:avLst/>
          </a:prstGeom>
          <a:solidFill>
            <a:srgbClr val="C9A75C"/>
          </a:solidFill>
          <a:ln w="12700">
            <a:solidFill>
              <a:srgbClr val="C9A75C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565392" y="3118104"/>
            <a:ext cx="4343400" cy="42062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Define the minimum viable build before scaling.</a:t>
            </a:r>
            <a:endParaRPr lang="en-US" sz="1320" dirty="0"/>
          </a:p>
        </p:txBody>
      </p:sp>
      <p:sp>
        <p:nvSpPr>
          <p:cNvPr id="18" name="Text 16"/>
          <p:cNvSpPr/>
          <p:nvPr/>
        </p:nvSpPr>
        <p:spPr>
          <a:xfrm>
            <a:off x="777240" y="3904488"/>
            <a:ext cx="475488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4. Assign decision rights and governance</a:t>
            </a:r>
            <a:endParaRPr lang="en-US" sz="1700" dirty="0"/>
          </a:p>
        </p:txBody>
      </p:sp>
      <p:sp>
        <p:nvSpPr>
          <p:cNvPr id="19" name="Shape 17"/>
          <p:cNvSpPr/>
          <p:nvPr/>
        </p:nvSpPr>
        <p:spPr>
          <a:xfrm>
            <a:off x="5943600" y="3858768"/>
            <a:ext cx="457200" cy="457200"/>
          </a:xfrm>
          <a:prstGeom prst="chevron">
            <a:avLst/>
          </a:prstGeom>
          <a:solidFill>
            <a:srgbClr val="C9A75C"/>
          </a:solidFill>
          <a:ln w="12700">
            <a:solidFill>
              <a:srgbClr val="C9A75C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565392" y="3886200"/>
            <a:ext cx="4343400" cy="42062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ownership and escalation explicit.</a:t>
            </a:r>
            <a:endParaRPr lang="en-US" sz="1320" dirty="0"/>
          </a:p>
        </p:txBody>
      </p:sp>
      <p:sp>
        <p:nvSpPr>
          <p:cNvPr id="21" name="Text 19"/>
          <p:cNvSpPr/>
          <p:nvPr/>
        </p:nvSpPr>
        <p:spPr>
          <a:xfrm>
            <a:off x="777240" y="4672584"/>
            <a:ext cx="475488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5. Measure outcomes and sustain improvement</a:t>
            </a:r>
            <a:endParaRPr lang="en-US" sz="1700" dirty="0"/>
          </a:p>
        </p:txBody>
      </p:sp>
      <p:sp>
        <p:nvSpPr>
          <p:cNvPr id="22" name="Shape 20"/>
          <p:cNvSpPr/>
          <p:nvPr/>
        </p:nvSpPr>
        <p:spPr>
          <a:xfrm>
            <a:off x="5943600" y="4626864"/>
            <a:ext cx="457200" cy="457200"/>
          </a:xfrm>
          <a:prstGeom prst="chevron">
            <a:avLst/>
          </a:prstGeom>
          <a:solidFill>
            <a:srgbClr val="C9A75C"/>
          </a:solidFill>
          <a:ln w="12700">
            <a:solidFill>
              <a:srgbClr val="C9A75C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565392" y="4654296"/>
            <a:ext cx="4343400" cy="42062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Tie metrics to decisions, not reporting theatre.</a:t>
            </a:r>
            <a:endParaRPr lang="en-US" sz="132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7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From problem to target state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7 — Metrics and dashboards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800" dirty="0"/>
          </a:p>
        </p:txBody>
      </p:sp>
      <p:sp>
        <p:nvSpPr>
          <p:cNvPr id="7" name="Shape 5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49808" y="1508760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A85B3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Current state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7498080" y="1508760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B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Target state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685800" y="1874520"/>
            <a:ext cx="3977640" cy="2926080"/>
          </a:xfrm>
          <a:prstGeom prst="roundRect">
            <a:avLst>
              <a:gd name="adj" fmla="val 2500"/>
            </a:avLst>
          </a:prstGeom>
          <a:solidFill>
            <a:srgbClr val="FFF7EF"/>
          </a:solidFill>
          <a:ln w="12700">
            <a:solidFill>
              <a:srgbClr val="E8C5B4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7315200" y="1874520"/>
            <a:ext cx="3977640" cy="2926080"/>
          </a:xfrm>
          <a:prstGeom prst="roundRect">
            <a:avLst>
              <a:gd name="adj" fmla="val 2500"/>
            </a:avLst>
          </a:prstGeom>
          <a:solidFill>
            <a:srgbClr val="F1F8EE"/>
          </a:solidFill>
          <a:ln w="12700">
            <a:solidFill>
              <a:srgbClr val="BFD6B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914400" y="2148840"/>
            <a:ext cx="3474720" cy="22402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Metrics measure activity more than adaptability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Dashboards reassure instead of challenging assumptions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KPIs lack definitions, owners and decision triggers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Boards see lagging indicators but not emerging risk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7543800" y="2148840"/>
            <a:ext cx="3474720" cy="22402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Metrics linked to business and governance decisions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Leading and lagging indicators combined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Formula, data source, owner and threshold defined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Board dashboard shows adaptability, trust and effectiveness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5138928" y="2816352"/>
            <a:ext cx="1783080" cy="777240"/>
          </a:xfrm>
          <a:prstGeom prst="rightArrow">
            <a:avLst/>
          </a:prstGeom>
          <a:solidFill>
            <a:srgbClr val="C9A75C"/>
          </a:solidFill>
          <a:ln w="12700">
            <a:solidFill>
              <a:srgbClr val="C9A75C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349240" y="2953512"/>
            <a:ext cx="1325880" cy="4114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Implementation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bridge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7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Implementation sequence: move from reporting to decision intelligence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Build metrics that cause action rather than decoration.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7 — Metrics and dashboards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66928" y="1828800"/>
            <a:ext cx="1744980" cy="1965960"/>
          </a:xfrm>
          <a:prstGeom prst="roundRect">
            <a:avLst>
              <a:gd name="adj" fmla="val 4192"/>
            </a:avLst>
          </a:prstGeom>
          <a:solidFill>
            <a:srgbClr val="173B35"/>
          </a:solidFill>
          <a:ln w="12700">
            <a:solidFill>
              <a:srgbClr val="173B35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85800" y="1938528"/>
            <a:ext cx="274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704088" y="2212848"/>
            <a:ext cx="1488948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Inventory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704088" y="2697480"/>
            <a:ext cx="1488948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70" dirty="0">
                <a:solidFill>
                  <a:srgbClr val="E9EF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List existing metrics, owners, formulas, data sources and reporting forums.</a:t>
            </a:r>
            <a:endParaRPr lang="en-US" sz="870" dirty="0"/>
          </a:p>
        </p:txBody>
      </p:sp>
      <p:sp>
        <p:nvSpPr>
          <p:cNvPr id="13" name="Shape 11"/>
          <p:cNvSpPr/>
          <p:nvPr/>
        </p:nvSpPr>
        <p:spPr>
          <a:xfrm>
            <a:off x="2430780" y="1828800"/>
            <a:ext cx="1744980" cy="1965960"/>
          </a:xfrm>
          <a:prstGeom prst="roundRect">
            <a:avLst>
              <a:gd name="adj" fmla="val 4192"/>
            </a:avLst>
          </a:prstGeom>
          <a:solidFill>
            <a:srgbClr val="0A1E2E"/>
          </a:solidFill>
          <a:ln w="12700">
            <a:solidFill>
              <a:srgbClr val="0A1E2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549652" y="1938528"/>
            <a:ext cx="274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2567940" y="2212848"/>
            <a:ext cx="1488948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Classify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2567940" y="2697480"/>
            <a:ext cx="1488948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70" dirty="0">
                <a:solidFill>
                  <a:srgbClr val="E9EF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Separate activity, quality, effectiveness, adaptability, customer and trust measures.</a:t>
            </a:r>
            <a:endParaRPr lang="en-US" sz="870" dirty="0"/>
          </a:p>
        </p:txBody>
      </p:sp>
      <p:sp>
        <p:nvSpPr>
          <p:cNvPr id="17" name="Shape 15"/>
          <p:cNvSpPr/>
          <p:nvPr/>
        </p:nvSpPr>
        <p:spPr>
          <a:xfrm>
            <a:off x="4294632" y="1828800"/>
            <a:ext cx="1744980" cy="1965960"/>
          </a:xfrm>
          <a:prstGeom prst="roundRect">
            <a:avLst>
              <a:gd name="adj" fmla="val 4192"/>
            </a:avLst>
          </a:prstGeom>
          <a:solidFill>
            <a:srgbClr val="173B35"/>
          </a:solidFill>
          <a:ln w="12700">
            <a:solidFill>
              <a:srgbClr val="173B35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413504" y="1938528"/>
            <a:ext cx="274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4431792" y="2212848"/>
            <a:ext cx="1488948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Define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4431792" y="2697480"/>
            <a:ext cx="1488948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70" dirty="0">
                <a:solidFill>
                  <a:srgbClr val="E9EF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Write formula, source, owner, threshold and intended decision for each metric.</a:t>
            </a:r>
            <a:endParaRPr lang="en-US" sz="870" dirty="0"/>
          </a:p>
        </p:txBody>
      </p:sp>
      <p:sp>
        <p:nvSpPr>
          <p:cNvPr id="21" name="Shape 19"/>
          <p:cNvSpPr/>
          <p:nvPr/>
        </p:nvSpPr>
        <p:spPr>
          <a:xfrm>
            <a:off x="6158484" y="1828800"/>
            <a:ext cx="1744980" cy="1965960"/>
          </a:xfrm>
          <a:prstGeom prst="roundRect">
            <a:avLst>
              <a:gd name="adj" fmla="val 4192"/>
            </a:avLst>
          </a:prstGeom>
          <a:solidFill>
            <a:srgbClr val="0A1E2E"/>
          </a:solidFill>
          <a:ln w="12700">
            <a:solidFill>
              <a:srgbClr val="0A1E2E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277356" y="1938528"/>
            <a:ext cx="274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6295644" y="2212848"/>
            <a:ext cx="1488948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Trigger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6295644" y="2697480"/>
            <a:ext cx="1488948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70" dirty="0">
                <a:solidFill>
                  <a:srgbClr val="E9EF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Link thresholds to escalation, review, change, investment or closure decisions.</a:t>
            </a:r>
            <a:endParaRPr lang="en-US" sz="870" dirty="0"/>
          </a:p>
        </p:txBody>
      </p:sp>
      <p:sp>
        <p:nvSpPr>
          <p:cNvPr id="25" name="Shape 23"/>
          <p:cNvSpPr/>
          <p:nvPr/>
        </p:nvSpPr>
        <p:spPr>
          <a:xfrm>
            <a:off x="8022336" y="1828800"/>
            <a:ext cx="1744980" cy="1965960"/>
          </a:xfrm>
          <a:prstGeom prst="roundRect">
            <a:avLst>
              <a:gd name="adj" fmla="val 4192"/>
            </a:avLst>
          </a:prstGeom>
          <a:solidFill>
            <a:srgbClr val="173B35"/>
          </a:solidFill>
          <a:ln w="12700">
            <a:solidFill>
              <a:srgbClr val="173B35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141208" y="1938528"/>
            <a:ext cx="274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8159496" y="2212848"/>
            <a:ext cx="1488948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Dashboard</a:t>
            </a:r>
            <a:endParaRPr lang="en-US" sz="1250" dirty="0"/>
          </a:p>
        </p:txBody>
      </p:sp>
      <p:sp>
        <p:nvSpPr>
          <p:cNvPr id="28" name="Text 26"/>
          <p:cNvSpPr/>
          <p:nvPr/>
        </p:nvSpPr>
        <p:spPr>
          <a:xfrm>
            <a:off x="8159496" y="2697480"/>
            <a:ext cx="1488948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70" dirty="0">
                <a:solidFill>
                  <a:srgbClr val="E9EF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Build executive views by decision type, not by data availability.</a:t>
            </a:r>
            <a:endParaRPr lang="en-US" sz="870" dirty="0"/>
          </a:p>
        </p:txBody>
      </p:sp>
      <p:sp>
        <p:nvSpPr>
          <p:cNvPr id="29" name="Shape 27"/>
          <p:cNvSpPr/>
          <p:nvPr/>
        </p:nvSpPr>
        <p:spPr>
          <a:xfrm>
            <a:off x="9886188" y="1828800"/>
            <a:ext cx="1744980" cy="1965960"/>
          </a:xfrm>
          <a:prstGeom prst="roundRect">
            <a:avLst>
              <a:gd name="adj" fmla="val 4192"/>
            </a:avLst>
          </a:prstGeom>
          <a:solidFill>
            <a:srgbClr val="0A1E2E"/>
          </a:solidFill>
          <a:ln w="12700">
            <a:solidFill>
              <a:srgbClr val="0A1E2E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10005060" y="1938528"/>
            <a:ext cx="274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10023348" y="2212848"/>
            <a:ext cx="1488948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Review</a:t>
            </a:r>
            <a:endParaRPr lang="en-US" sz="1250" dirty="0"/>
          </a:p>
        </p:txBody>
      </p:sp>
      <p:sp>
        <p:nvSpPr>
          <p:cNvPr id="32" name="Text 30"/>
          <p:cNvSpPr/>
          <p:nvPr/>
        </p:nvSpPr>
        <p:spPr>
          <a:xfrm>
            <a:off x="10023348" y="2697480"/>
            <a:ext cx="1488948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70" dirty="0">
                <a:solidFill>
                  <a:srgbClr val="E9EF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Retire metrics that drive bad behavior or do not support decisions.</a:t>
            </a:r>
            <a:endParaRPr lang="en-US" sz="870" dirty="0"/>
          </a:p>
        </p:txBody>
      </p:sp>
      <p:sp>
        <p:nvSpPr>
          <p:cNvPr id="33" name="Text 31"/>
          <p:cNvSpPr/>
          <p:nvPr/>
        </p:nvSpPr>
        <p:spPr>
          <a:xfrm>
            <a:off x="822960" y="4480560"/>
            <a:ext cx="10424160" cy="5029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metric without a decision is a decoration.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7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Adaptive KPI design template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Every metric should answer these fields before it appears on a dashboard.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7 — Metrics and dashboards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02920" y="1627632"/>
            <a:ext cx="192024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Field</a:t>
            </a:r>
            <a:endParaRPr lang="en-US" sz="880" dirty="0"/>
          </a:p>
        </p:txBody>
      </p:sp>
      <p:sp>
        <p:nvSpPr>
          <p:cNvPr id="10" name="Text 8"/>
          <p:cNvSpPr/>
          <p:nvPr/>
        </p:nvSpPr>
        <p:spPr>
          <a:xfrm>
            <a:off x="2423160" y="1627632"/>
            <a:ext cx="466344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Question to answer</a:t>
            </a:r>
            <a:endParaRPr lang="en-US" sz="880" dirty="0"/>
          </a:p>
        </p:txBody>
      </p:sp>
      <p:sp>
        <p:nvSpPr>
          <p:cNvPr id="11" name="Text 9"/>
          <p:cNvSpPr/>
          <p:nvPr/>
        </p:nvSpPr>
        <p:spPr>
          <a:xfrm>
            <a:off x="7086600" y="1627632"/>
            <a:ext cx="457200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Example</a:t>
            </a:r>
            <a:endParaRPr lang="en-US" sz="880" dirty="0"/>
          </a:p>
        </p:txBody>
      </p:sp>
      <p:sp>
        <p:nvSpPr>
          <p:cNvPr id="12" name="Text 10"/>
          <p:cNvSpPr/>
          <p:nvPr/>
        </p:nvSpPr>
        <p:spPr>
          <a:xfrm>
            <a:off x="502920" y="2029968"/>
            <a:ext cx="192024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Definition</a:t>
            </a:r>
            <a:endParaRPr lang="en-US" sz="840" dirty="0"/>
          </a:p>
        </p:txBody>
      </p:sp>
      <p:sp>
        <p:nvSpPr>
          <p:cNvPr id="13" name="Text 11"/>
          <p:cNvSpPr/>
          <p:nvPr/>
        </p:nvSpPr>
        <p:spPr>
          <a:xfrm>
            <a:off x="2423160" y="2029968"/>
            <a:ext cx="466344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exactly is measured?</a:t>
            </a:r>
            <a:endParaRPr lang="en-US" sz="840" dirty="0"/>
          </a:p>
        </p:txBody>
      </p:sp>
      <p:sp>
        <p:nvSpPr>
          <p:cNvPr id="14" name="Text 12"/>
          <p:cNvSpPr/>
          <p:nvPr/>
        </p:nvSpPr>
        <p:spPr>
          <a:xfrm>
            <a:off x="7086600" y="2029968"/>
            <a:ext cx="457200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Signal-to-control implementation time</a:t>
            </a:r>
            <a:endParaRPr lang="en-US" sz="840" dirty="0"/>
          </a:p>
        </p:txBody>
      </p:sp>
      <p:sp>
        <p:nvSpPr>
          <p:cNvPr id="15" name="Text 13"/>
          <p:cNvSpPr/>
          <p:nvPr/>
        </p:nvSpPr>
        <p:spPr>
          <a:xfrm>
            <a:off x="502920" y="2772461"/>
            <a:ext cx="192024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Formula</a:t>
            </a:r>
            <a:endParaRPr lang="en-US" sz="840" dirty="0"/>
          </a:p>
        </p:txBody>
      </p:sp>
      <p:sp>
        <p:nvSpPr>
          <p:cNvPr id="16" name="Text 14"/>
          <p:cNvSpPr/>
          <p:nvPr/>
        </p:nvSpPr>
        <p:spPr>
          <a:xfrm>
            <a:off x="2423160" y="2772461"/>
            <a:ext cx="466344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is it calculated?</a:t>
            </a:r>
            <a:endParaRPr lang="en-US" sz="840" dirty="0"/>
          </a:p>
        </p:txBody>
      </p:sp>
      <p:sp>
        <p:nvSpPr>
          <p:cNvPr id="17" name="Text 15"/>
          <p:cNvSpPr/>
          <p:nvPr/>
        </p:nvSpPr>
        <p:spPr>
          <a:xfrm>
            <a:off x="7086600" y="2772461"/>
            <a:ext cx="457200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Days from threat identification to control release</a:t>
            </a:r>
            <a:endParaRPr lang="en-US" sz="840" dirty="0"/>
          </a:p>
        </p:txBody>
      </p:sp>
      <p:sp>
        <p:nvSpPr>
          <p:cNvPr id="18" name="Text 16"/>
          <p:cNvSpPr/>
          <p:nvPr/>
        </p:nvSpPr>
        <p:spPr>
          <a:xfrm>
            <a:off x="502920" y="3514954"/>
            <a:ext cx="192024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Data source</a:t>
            </a:r>
            <a:endParaRPr lang="en-US" sz="840" dirty="0"/>
          </a:p>
        </p:txBody>
      </p:sp>
      <p:sp>
        <p:nvSpPr>
          <p:cNvPr id="19" name="Text 17"/>
          <p:cNvSpPr/>
          <p:nvPr/>
        </p:nvSpPr>
        <p:spPr>
          <a:xfrm>
            <a:off x="2423160" y="3514954"/>
            <a:ext cx="466344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Where does it come from?</a:t>
            </a:r>
            <a:endParaRPr lang="en-US" sz="840" dirty="0"/>
          </a:p>
        </p:txBody>
      </p:sp>
      <p:sp>
        <p:nvSpPr>
          <p:cNvPr id="20" name="Text 18"/>
          <p:cNvSpPr/>
          <p:nvPr/>
        </p:nvSpPr>
        <p:spPr>
          <a:xfrm>
            <a:off x="7086600" y="3514954"/>
            <a:ext cx="457200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Issue log, change system, governance minutes</a:t>
            </a:r>
            <a:endParaRPr lang="en-US" sz="840" dirty="0"/>
          </a:p>
        </p:txBody>
      </p:sp>
      <p:sp>
        <p:nvSpPr>
          <p:cNvPr id="21" name="Text 19"/>
          <p:cNvSpPr/>
          <p:nvPr/>
        </p:nvSpPr>
        <p:spPr>
          <a:xfrm>
            <a:off x="502920" y="4257446"/>
            <a:ext cx="192024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Threshold</a:t>
            </a:r>
            <a:endParaRPr lang="en-US" sz="840" dirty="0"/>
          </a:p>
        </p:txBody>
      </p:sp>
      <p:sp>
        <p:nvSpPr>
          <p:cNvPr id="22" name="Text 20"/>
          <p:cNvSpPr/>
          <p:nvPr/>
        </p:nvSpPr>
        <p:spPr>
          <a:xfrm>
            <a:off x="2423160" y="4257446"/>
            <a:ext cx="466344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When does it require action?</a:t>
            </a:r>
            <a:endParaRPr lang="en-US" sz="840" dirty="0"/>
          </a:p>
        </p:txBody>
      </p:sp>
      <p:sp>
        <p:nvSpPr>
          <p:cNvPr id="23" name="Text 21"/>
          <p:cNvSpPr/>
          <p:nvPr/>
        </p:nvSpPr>
        <p:spPr>
          <a:xfrm>
            <a:off x="7086600" y="4257446"/>
            <a:ext cx="457200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&gt;30 days for high-risk threat</a:t>
            </a:r>
            <a:endParaRPr lang="en-US" sz="840" dirty="0"/>
          </a:p>
        </p:txBody>
      </p:sp>
      <p:sp>
        <p:nvSpPr>
          <p:cNvPr id="24" name="Text 22"/>
          <p:cNvSpPr/>
          <p:nvPr/>
        </p:nvSpPr>
        <p:spPr>
          <a:xfrm>
            <a:off x="502920" y="4999939"/>
            <a:ext cx="192024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</a:t>
            </a:r>
            <a:endParaRPr lang="en-US" sz="840" dirty="0"/>
          </a:p>
        </p:txBody>
      </p:sp>
      <p:sp>
        <p:nvSpPr>
          <p:cNvPr id="25" name="Text 23"/>
          <p:cNvSpPr/>
          <p:nvPr/>
        </p:nvSpPr>
        <p:spPr>
          <a:xfrm>
            <a:off x="2423160" y="4999939"/>
            <a:ext cx="466344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will leadership do?</a:t>
            </a:r>
            <a:endParaRPr lang="en-US" sz="840" dirty="0"/>
          </a:p>
        </p:txBody>
      </p:sp>
      <p:sp>
        <p:nvSpPr>
          <p:cNvPr id="26" name="Text 24"/>
          <p:cNvSpPr/>
          <p:nvPr/>
        </p:nvSpPr>
        <p:spPr>
          <a:xfrm>
            <a:off x="7086600" y="4999939"/>
            <a:ext cx="457200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Escalate owner or fund urgent fix</a:t>
            </a:r>
            <a:endParaRPr lang="en-US" sz="84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7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Traditional vs adaptive metrics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both, but do not confuse them.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7 — Metrics and dashboards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02920" y="1627632"/>
            <a:ext cx="237744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Traditional metric</a:t>
            </a:r>
            <a:endParaRPr lang="en-US" sz="880" dirty="0"/>
          </a:p>
        </p:txBody>
      </p:sp>
      <p:sp>
        <p:nvSpPr>
          <p:cNvPr id="10" name="Text 8"/>
          <p:cNvSpPr/>
          <p:nvPr/>
        </p:nvSpPr>
        <p:spPr>
          <a:xfrm>
            <a:off x="2880360" y="1627632"/>
            <a:ext cx="274320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it tells you</a:t>
            </a:r>
            <a:endParaRPr lang="en-US" sz="880" dirty="0"/>
          </a:p>
        </p:txBody>
      </p:sp>
      <p:sp>
        <p:nvSpPr>
          <p:cNvPr id="11" name="Text 9"/>
          <p:cNvSpPr/>
          <p:nvPr/>
        </p:nvSpPr>
        <p:spPr>
          <a:xfrm>
            <a:off x="5623560" y="1627632"/>
            <a:ext cx="292608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Adaptive counterpart</a:t>
            </a:r>
            <a:endParaRPr lang="en-US" sz="880" dirty="0"/>
          </a:p>
        </p:txBody>
      </p:sp>
      <p:sp>
        <p:nvSpPr>
          <p:cNvPr id="12" name="Text 10"/>
          <p:cNvSpPr/>
          <p:nvPr/>
        </p:nvSpPr>
        <p:spPr>
          <a:xfrm>
            <a:off x="8549640" y="1627632"/>
            <a:ext cx="310896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it triggers</a:t>
            </a:r>
            <a:endParaRPr lang="en-US" sz="880" dirty="0"/>
          </a:p>
        </p:txBody>
      </p:sp>
      <p:sp>
        <p:nvSpPr>
          <p:cNvPr id="13" name="Text 11"/>
          <p:cNvSpPr/>
          <p:nvPr/>
        </p:nvSpPr>
        <p:spPr>
          <a:xfrm>
            <a:off x="502920" y="2029968"/>
            <a:ext cx="237744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Alert volume</a:t>
            </a:r>
            <a:endParaRPr lang="en-US" sz="780" dirty="0"/>
          </a:p>
        </p:txBody>
      </p:sp>
      <p:sp>
        <p:nvSpPr>
          <p:cNvPr id="14" name="Text 12"/>
          <p:cNvSpPr/>
          <p:nvPr/>
        </p:nvSpPr>
        <p:spPr>
          <a:xfrm>
            <a:off x="2880360" y="2029968"/>
            <a:ext cx="274320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Workload</a:t>
            </a:r>
            <a:endParaRPr lang="en-US" sz="780" dirty="0"/>
          </a:p>
        </p:txBody>
      </p:sp>
      <p:sp>
        <p:nvSpPr>
          <p:cNvPr id="15" name="Text 13"/>
          <p:cNvSpPr/>
          <p:nvPr/>
        </p:nvSpPr>
        <p:spPr>
          <a:xfrm>
            <a:off x="5623560" y="2029968"/>
            <a:ext cx="292608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Risk coverage</a:t>
            </a:r>
            <a:endParaRPr lang="en-US" sz="780" dirty="0"/>
          </a:p>
        </p:txBody>
      </p:sp>
      <p:sp>
        <p:nvSpPr>
          <p:cNvPr id="16" name="Text 14"/>
          <p:cNvSpPr/>
          <p:nvPr/>
        </p:nvSpPr>
        <p:spPr>
          <a:xfrm>
            <a:off x="8549640" y="2029968"/>
            <a:ext cx="310896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Control gap review</a:t>
            </a:r>
            <a:endParaRPr lang="en-US" sz="780" dirty="0"/>
          </a:p>
        </p:txBody>
      </p:sp>
      <p:sp>
        <p:nvSpPr>
          <p:cNvPr id="17" name="Text 15"/>
          <p:cNvSpPr/>
          <p:nvPr/>
        </p:nvSpPr>
        <p:spPr>
          <a:xfrm>
            <a:off x="502920" y="2827325"/>
            <a:ext cx="237744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False positives</a:t>
            </a:r>
            <a:endParaRPr lang="en-US" sz="780" dirty="0"/>
          </a:p>
        </p:txBody>
      </p:sp>
      <p:sp>
        <p:nvSpPr>
          <p:cNvPr id="18" name="Text 16"/>
          <p:cNvSpPr/>
          <p:nvPr/>
        </p:nvSpPr>
        <p:spPr>
          <a:xfrm>
            <a:off x="2880360" y="2827325"/>
            <a:ext cx="274320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Operational noise</a:t>
            </a:r>
            <a:endParaRPr lang="en-US" sz="780" dirty="0"/>
          </a:p>
        </p:txBody>
      </p:sp>
      <p:sp>
        <p:nvSpPr>
          <p:cNvPr id="19" name="Text 17"/>
          <p:cNvSpPr/>
          <p:nvPr/>
        </p:nvSpPr>
        <p:spPr>
          <a:xfrm>
            <a:off x="5623560" y="2827325"/>
            <a:ext cx="292608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Detection yield</a:t>
            </a:r>
            <a:endParaRPr lang="en-US" sz="780" dirty="0"/>
          </a:p>
        </p:txBody>
      </p:sp>
      <p:sp>
        <p:nvSpPr>
          <p:cNvPr id="20" name="Text 18"/>
          <p:cNvSpPr/>
          <p:nvPr/>
        </p:nvSpPr>
        <p:spPr>
          <a:xfrm>
            <a:off x="8549640" y="2827325"/>
            <a:ext cx="310896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Tune / redesign decision</a:t>
            </a:r>
            <a:endParaRPr lang="en-US" sz="780" dirty="0"/>
          </a:p>
        </p:txBody>
      </p:sp>
      <p:sp>
        <p:nvSpPr>
          <p:cNvPr id="21" name="Text 19"/>
          <p:cNvSpPr/>
          <p:nvPr/>
        </p:nvSpPr>
        <p:spPr>
          <a:xfrm>
            <a:off x="502920" y="3624682"/>
            <a:ext cx="237744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Case turnaround</a:t>
            </a:r>
            <a:endParaRPr lang="en-US" sz="780" dirty="0"/>
          </a:p>
        </p:txBody>
      </p:sp>
      <p:sp>
        <p:nvSpPr>
          <p:cNvPr id="22" name="Text 20"/>
          <p:cNvSpPr/>
          <p:nvPr/>
        </p:nvSpPr>
        <p:spPr>
          <a:xfrm>
            <a:off x="2880360" y="3624682"/>
            <a:ext cx="274320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Speed</a:t>
            </a:r>
            <a:endParaRPr lang="en-US" sz="780" dirty="0"/>
          </a:p>
        </p:txBody>
      </p:sp>
      <p:sp>
        <p:nvSpPr>
          <p:cNvPr id="23" name="Text 21"/>
          <p:cNvSpPr/>
          <p:nvPr/>
        </p:nvSpPr>
        <p:spPr>
          <a:xfrm>
            <a:off x="5623560" y="3624682"/>
            <a:ext cx="292608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Governance response time</a:t>
            </a:r>
            <a:endParaRPr lang="en-US" sz="780" dirty="0"/>
          </a:p>
        </p:txBody>
      </p:sp>
      <p:sp>
        <p:nvSpPr>
          <p:cNvPr id="24" name="Text 22"/>
          <p:cNvSpPr/>
          <p:nvPr/>
        </p:nvSpPr>
        <p:spPr>
          <a:xfrm>
            <a:off x="8549640" y="3624682"/>
            <a:ext cx="310896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Escalation of slow decisions</a:t>
            </a:r>
            <a:endParaRPr lang="en-US" sz="780" dirty="0"/>
          </a:p>
        </p:txBody>
      </p:sp>
      <p:sp>
        <p:nvSpPr>
          <p:cNvPr id="25" name="Text 23"/>
          <p:cNvSpPr/>
          <p:nvPr/>
        </p:nvSpPr>
        <p:spPr>
          <a:xfrm>
            <a:off x="502920" y="4422038"/>
            <a:ext cx="237744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QA score</a:t>
            </a:r>
            <a:endParaRPr lang="en-US" sz="780" dirty="0"/>
          </a:p>
        </p:txBody>
      </p:sp>
      <p:sp>
        <p:nvSpPr>
          <p:cNvPr id="26" name="Text 24"/>
          <p:cNvSpPr/>
          <p:nvPr/>
        </p:nvSpPr>
        <p:spPr>
          <a:xfrm>
            <a:off x="2880360" y="4422038"/>
            <a:ext cx="274320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Investigation quality</a:t>
            </a:r>
            <a:endParaRPr lang="en-US" sz="780" dirty="0"/>
          </a:p>
        </p:txBody>
      </p:sp>
      <p:sp>
        <p:nvSpPr>
          <p:cNvPr id="27" name="Text 25"/>
          <p:cNvSpPr/>
          <p:nvPr/>
        </p:nvSpPr>
        <p:spPr>
          <a:xfrm>
            <a:off x="5623560" y="4422038"/>
            <a:ext cx="292608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Learning adoption</a:t>
            </a:r>
            <a:endParaRPr lang="en-US" sz="780" dirty="0"/>
          </a:p>
        </p:txBody>
      </p:sp>
      <p:sp>
        <p:nvSpPr>
          <p:cNvPr id="28" name="Text 26"/>
          <p:cNvSpPr/>
          <p:nvPr/>
        </p:nvSpPr>
        <p:spPr>
          <a:xfrm>
            <a:off x="8549640" y="4422038"/>
            <a:ext cx="310896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Training or control update</a:t>
            </a:r>
            <a:endParaRPr lang="en-US" sz="780" dirty="0"/>
          </a:p>
        </p:txBody>
      </p:sp>
      <p:sp>
        <p:nvSpPr>
          <p:cNvPr id="29" name="Text 27"/>
          <p:cNvSpPr/>
          <p:nvPr/>
        </p:nvSpPr>
        <p:spPr>
          <a:xfrm>
            <a:off x="502920" y="5219395"/>
            <a:ext cx="237744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Findings closed</a:t>
            </a:r>
            <a:endParaRPr lang="en-US" sz="780" dirty="0"/>
          </a:p>
        </p:txBody>
      </p:sp>
      <p:sp>
        <p:nvSpPr>
          <p:cNvPr id="30" name="Text 28"/>
          <p:cNvSpPr/>
          <p:nvPr/>
        </p:nvSpPr>
        <p:spPr>
          <a:xfrm>
            <a:off x="2880360" y="5219395"/>
            <a:ext cx="274320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Remediation activity</a:t>
            </a:r>
            <a:endParaRPr lang="en-US" sz="780" dirty="0"/>
          </a:p>
        </p:txBody>
      </p:sp>
      <p:sp>
        <p:nvSpPr>
          <p:cNvPr id="31" name="Text 29"/>
          <p:cNvSpPr/>
          <p:nvPr/>
        </p:nvSpPr>
        <p:spPr>
          <a:xfrm>
            <a:off x="5623560" y="5219395"/>
            <a:ext cx="292608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Sustainability evidence</a:t>
            </a:r>
            <a:endParaRPr lang="en-US" sz="780" dirty="0"/>
          </a:p>
        </p:txBody>
      </p:sp>
      <p:sp>
        <p:nvSpPr>
          <p:cNvPr id="32" name="Text 30"/>
          <p:cNvSpPr/>
          <p:nvPr/>
        </p:nvSpPr>
        <p:spPr>
          <a:xfrm>
            <a:off x="8549640" y="5219395"/>
            <a:ext cx="310896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Retest or reopen issue</a:t>
            </a:r>
            <a:endParaRPr lang="en-US" sz="78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7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Metric quality matrix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Keep metrics that improve decisions.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7 — Metrics and dashboards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07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914400" y="1508760"/>
            <a:ext cx="9966960" cy="4343400"/>
          </a:xfrm>
          <a:prstGeom prst="rect">
            <a:avLst/>
          </a:prstGeom>
          <a:solidFill>
            <a:srgbClr val="FDFBF6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 rot="16200000">
            <a:off x="137160" y="2880360"/>
            <a:ext cx="5486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Actionability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4572000" y="5879592"/>
            <a:ext cx="2743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Insight value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960120" y="1554480"/>
            <a:ext cx="4800600" cy="1920240"/>
          </a:xfrm>
          <a:prstGeom prst="roundRect">
            <a:avLst>
              <a:gd name="adj" fmla="val 3810"/>
            </a:avLst>
          </a:prstGeom>
          <a:solidFill>
            <a:srgbClr val="FFF3E8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188720" y="1755648"/>
            <a:ext cx="4343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Low insight / low action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1188720" y="2121408"/>
            <a:ext cx="4343400" cy="100584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Retire from executive dashboard.</a:t>
            </a:r>
            <a:endParaRPr lang="en-US" sz="1020" dirty="0"/>
          </a:p>
        </p:txBody>
      </p:sp>
      <p:sp>
        <p:nvSpPr>
          <p:cNvPr id="15" name="Shape 13"/>
          <p:cNvSpPr/>
          <p:nvPr/>
        </p:nvSpPr>
        <p:spPr>
          <a:xfrm>
            <a:off x="5989320" y="1554480"/>
            <a:ext cx="4800600" cy="1920240"/>
          </a:xfrm>
          <a:prstGeom prst="roundRect">
            <a:avLst>
              <a:gd name="adj" fmla="val 3810"/>
            </a:avLst>
          </a:prstGeom>
          <a:solidFill>
            <a:srgbClr val="F5F4ED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217920" y="1755648"/>
            <a:ext cx="4343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High insight / low action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6217920" y="2121408"/>
            <a:ext cx="4343400" cy="100584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Define owner and decision trigger.</a:t>
            </a:r>
            <a:endParaRPr lang="en-US" sz="1020" dirty="0"/>
          </a:p>
        </p:txBody>
      </p:sp>
      <p:sp>
        <p:nvSpPr>
          <p:cNvPr id="18" name="Shape 16"/>
          <p:cNvSpPr/>
          <p:nvPr/>
        </p:nvSpPr>
        <p:spPr>
          <a:xfrm>
            <a:off x="960120" y="3703320"/>
            <a:ext cx="4800600" cy="1920240"/>
          </a:xfrm>
          <a:prstGeom prst="roundRect">
            <a:avLst>
              <a:gd name="adj" fmla="val 3810"/>
            </a:avLst>
          </a:prstGeom>
          <a:solidFill>
            <a:srgbClr val="F5F4ED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188720" y="3904488"/>
            <a:ext cx="4343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Low insight / high action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1188720" y="4270248"/>
            <a:ext cx="4343400" cy="100584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Risk of wrong incentives; redesign carefully.</a:t>
            </a:r>
            <a:endParaRPr lang="en-US" sz="1020" dirty="0"/>
          </a:p>
        </p:txBody>
      </p:sp>
      <p:sp>
        <p:nvSpPr>
          <p:cNvPr id="21" name="Shape 19"/>
          <p:cNvSpPr/>
          <p:nvPr/>
        </p:nvSpPr>
        <p:spPr>
          <a:xfrm>
            <a:off x="5989320" y="3703320"/>
            <a:ext cx="4800600" cy="1920240"/>
          </a:xfrm>
          <a:prstGeom prst="roundRect">
            <a:avLst>
              <a:gd name="adj" fmla="val 3810"/>
            </a:avLst>
          </a:prstGeom>
          <a:solidFill>
            <a:srgbClr val="EFF8EE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217920" y="3904488"/>
            <a:ext cx="4343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High insight / high action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217920" y="4270248"/>
            <a:ext cx="4343400" cy="100584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Core adaptive dashboard metric.</a:t>
            </a:r>
            <a:endParaRPr lang="en-US" sz="102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7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Dashboard governance RACI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 = Responsible | A = Accountable | C = Consulted | I = Informed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7 — Metrics and dashboards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08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02920" y="1627632"/>
            <a:ext cx="246888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Activity</a:t>
            </a:r>
            <a:endParaRPr lang="en-US" sz="880" dirty="0"/>
          </a:p>
        </p:txBody>
      </p:sp>
      <p:sp>
        <p:nvSpPr>
          <p:cNvPr id="10" name="Text 8"/>
          <p:cNvSpPr/>
          <p:nvPr/>
        </p:nvSpPr>
        <p:spPr>
          <a:xfrm>
            <a:off x="2971800" y="1627632"/>
            <a:ext cx="123444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Compliance</a:t>
            </a:r>
            <a:endParaRPr lang="en-US" sz="880" dirty="0"/>
          </a:p>
        </p:txBody>
      </p:sp>
      <p:sp>
        <p:nvSpPr>
          <p:cNvPr id="11" name="Text 9"/>
          <p:cNvSpPr/>
          <p:nvPr/>
        </p:nvSpPr>
        <p:spPr>
          <a:xfrm>
            <a:off x="4206240" y="1627632"/>
            <a:ext cx="114300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Product</a:t>
            </a:r>
            <a:endParaRPr lang="en-US" sz="880" dirty="0"/>
          </a:p>
        </p:txBody>
      </p:sp>
      <p:sp>
        <p:nvSpPr>
          <p:cNvPr id="12" name="Text 10"/>
          <p:cNvSpPr/>
          <p:nvPr/>
        </p:nvSpPr>
        <p:spPr>
          <a:xfrm>
            <a:off x="5349240" y="1627632"/>
            <a:ext cx="123444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Data / Tech</a:t>
            </a:r>
            <a:endParaRPr lang="en-US" sz="880" dirty="0"/>
          </a:p>
        </p:txBody>
      </p:sp>
      <p:sp>
        <p:nvSpPr>
          <p:cNvPr id="13" name="Text 11"/>
          <p:cNvSpPr/>
          <p:nvPr/>
        </p:nvSpPr>
        <p:spPr>
          <a:xfrm>
            <a:off x="6583680" y="1627632"/>
            <a:ext cx="91440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Ops</a:t>
            </a:r>
            <a:endParaRPr lang="en-US" sz="880" dirty="0"/>
          </a:p>
        </p:txBody>
      </p:sp>
      <p:sp>
        <p:nvSpPr>
          <p:cNvPr id="14" name="Text 12"/>
          <p:cNvSpPr/>
          <p:nvPr/>
        </p:nvSpPr>
        <p:spPr>
          <a:xfrm>
            <a:off x="7498080" y="1627632"/>
            <a:ext cx="123444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Legal / Reg</a:t>
            </a:r>
            <a:endParaRPr lang="en-US" sz="880" dirty="0"/>
          </a:p>
        </p:txBody>
      </p:sp>
      <p:sp>
        <p:nvSpPr>
          <p:cNvPr id="15" name="Text 13"/>
          <p:cNvSpPr/>
          <p:nvPr/>
        </p:nvSpPr>
        <p:spPr>
          <a:xfrm>
            <a:off x="8732520" y="1627632"/>
            <a:ext cx="109728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Board / ExCo</a:t>
            </a:r>
            <a:endParaRPr lang="en-US" sz="880" dirty="0"/>
          </a:p>
        </p:txBody>
      </p:sp>
      <p:sp>
        <p:nvSpPr>
          <p:cNvPr id="16" name="Text 14"/>
          <p:cNvSpPr/>
          <p:nvPr/>
        </p:nvSpPr>
        <p:spPr>
          <a:xfrm>
            <a:off x="502920" y="2029968"/>
            <a:ext cx="246888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Define metric formula</a:t>
            </a:r>
            <a:endParaRPr lang="en-US" sz="840" dirty="0"/>
          </a:p>
        </p:txBody>
      </p:sp>
      <p:sp>
        <p:nvSpPr>
          <p:cNvPr id="17" name="Text 15"/>
          <p:cNvSpPr/>
          <p:nvPr/>
        </p:nvSpPr>
        <p:spPr>
          <a:xfrm>
            <a:off x="2971800" y="2029968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A/R</a:t>
            </a:r>
            <a:endParaRPr lang="en-US" sz="840" dirty="0"/>
          </a:p>
        </p:txBody>
      </p:sp>
      <p:sp>
        <p:nvSpPr>
          <p:cNvPr id="18" name="Text 16"/>
          <p:cNvSpPr/>
          <p:nvPr/>
        </p:nvSpPr>
        <p:spPr>
          <a:xfrm>
            <a:off x="4206240" y="2029968"/>
            <a:ext cx="114300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19" name="Text 17"/>
          <p:cNvSpPr/>
          <p:nvPr/>
        </p:nvSpPr>
        <p:spPr>
          <a:xfrm>
            <a:off x="5349240" y="2029968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</a:t>
            </a:r>
            <a:endParaRPr lang="en-US" sz="840" dirty="0"/>
          </a:p>
        </p:txBody>
      </p:sp>
      <p:sp>
        <p:nvSpPr>
          <p:cNvPr id="20" name="Text 18"/>
          <p:cNvSpPr/>
          <p:nvPr/>
        </p:nvSpPr>
        <p:spPr>
          <a:xfrm>
            <a:off x="6583680" y="2029968"/>
            <a:ext cx="91440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21" name="Text 19"/>
          <p:cNvSpPr/>
          <p:nvPr/>
        </p:nvSpPr>
        <p:spPr>
          <a:xfrm>
            <a:off x="7498080" y="2029968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22" name="Text 20"/>
          <p:cNvSpPr/>
          <p:nvPr/>
        </p:nvSpPr>
        <p:spPr>
          <a:xfrm>
            <a:off x="8732520" y="2029968"/>
            <a:ext cx="109728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</a:t>
            </a:r>
            <a:endParaRPr lang="en-US" sz="840" dirty="0"/>
          </a:p>
        </p:txBody>
      </p:sp>
      <p:sp>
        <p:nvSpPr>
          <p:cNvPr id="23" name="Text 21"/>
          <p:cNvSpPr/>
          <p:nvPr/>
        </p:nvSpPr>
        <p:spPr>
          <a:xfrm>
            <a:off x="502920" y="2754173"/>
            <a:ext cx="246888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Validate data quality</a:t>
            </a:r>
            <a:endParaRPr lang="en-US" sz="840" dirty="0"/>
          </a:p>
        </p:txBody>
      </p:sp>
      <p:sp>
        <p:nvSpPr>
          <p:cNvPr id="24" name="Text 22"/>
          <p:cNvSpPr/>
          <p:nvPr/>
        </p:nvSpPr>
        <p:spPr>
          <a:xfrm>
            <a:off x="2971800" y="2754173"/>
            <a:ext cx="123444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25" name="Text 23"/>
          <p:cNvSpPr/>
          <p:nvPr/>
        </p:nvSpPr>
        <p:spPr>
          <a:xfrm>
            <a:off x="4206240" y="2754173"/>
            <a:ext cx="114300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</a:t>
            </a:r>
            <a:endParaRPr lang="en-US" sz="840" dirty="0"/>
          </a:p>
        </p:txBody>
      </p:sp>
      <p:sp>
        <p:nvSpPr>
          <p:cNvPr id="26" name="Text 24"/>
          <p:cNvSpPr/>
          <p:nvPr/>
        </p:nvSpPr>
        <p:spPr>
          <a:xfrm>
            <a:off x="5349240" y="2754173"/>
            <a:ext cx="123444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A/R</a:t>
            </a:r>
            <a:endParaRPr lang="en-US" sz="840" dirty="0"/>
          </a:p>
        </p:txBody>
      </p:sp>
      <p:sp>
        <p:nvSpPr>
          <p:cNvPr id="27" name="Text 25"/>
          <p:cNvSpPr/>
          <p:nvPr/>
        </p:nvSpPr>
        <p:spPr>
          <a:xfrm>
            <a:off x="6583680" y="2754173"/>
            <a:ext cx="91440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28" name="Text 26"/>
          <p:cNvSpPr/>
          <p:nvPr/>
        </p:nvSpPr>
        <p:spPr>
          <a:xfrm>
            <a:off x="7498080" y="2754173"/>
            <a:ext cx="123444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</a:t>
            </a:r>
            <a:endParaRPr lang="en-US" sz="840" dirty="0"/>
          </a:p>
        </p:txBody>
      </p:sp>
      <p:sp>
        <p:nvSpPr>
          <p:cNvPr id="29" name="Text 27"/>
          <p:cNvSpPr/>
          <p:nvPr/>
        </p:nvSpPr>
        <p:spPr>
          <a:xfrm>
            <a:off x="8732520" y="2754173"/>
            <a:ext cx="109728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</a:t>
            </a:r>
            <a:endParaRPr lang="en-US" sz="840" dirty="0"/>
          </a:p>
        </p:txBody>
      </p:sp>
      <p:sp>
        <p:nvSpPr>
          <p:cNvPr id="30" name="Text 28"/>
          <p:cNvSpPr/>
          <p:nvPr/>
        </p:nvSpPr>
        <p:spPr>
          <a:xfrm>
            <a:off x="502920" y="3478378"/>
            <a:ext cx="246888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Set thresholds</a:t>
            </a:r>
            <a:endParaRPr lang="en-US" sz="840" dirty="0"/>
          </a:p>
        </p:txBody>
      </p:sp>
      <p:sp>
        <p:nvSpPr>
          <p:cNvPr id="31" name="Text 29"/>
          <p:cNvSpPr/>
          <p:nvPr/>
        </p:nvSpPr>
        <p:spPr>
          <a:xfrm>
            <a:off x="2971800" y="3478378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A/R</a:t>
            </a:r>
            <a:endParaRPr lang="en-US" sz="840" dirty="0"/>
          </a:p>
        </p:txBody>
      </p:sp>
      <p:sp>
        <p:nvSpPr>
          <p:cNvPr id="32" name="Text 30"/>
          <p:cNvSpPr/>
          <p:nvPr/>
        </p:nvSpPr>
        <p:spPr>
          <a:xfrm>
            <a:off x="4206240" y="3478378"/>
            <a:ext cx="114300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33" name="Text 31"/>
          <p:cNvSpPr/>
          <p:nvPr/>
        </p:nvSpPr>
        <p:spPr>
          <a:xfrm>
            <a:off x="5349240" y="3478378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34" name="Text 32"/>
          <p:cNvSpPr/>
          <p:nvPr/>
        </p:nvSpPr>
        <p:spPr>
          <a:xfrm>
            <a:off x="6583680" y="3478378"/>
            <a:ext cx="91440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35" name="Text 33"/>
          <p:cNvSpPr/>
          <p:nvPr/>
        </p:nvSpPr>
        <p:spPr>
          <a:xfrm>
            <a:off x="7498080" y="3478378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36" name="Text 34"/>
          <p:cNvSpPr/>
          <p:nvPr/>
        </p:nvSpPr>
        <p:spPr>
          <a:xfrm>
            <a:off x="8732520" y="3478378"/>
            <a:ext cx="109728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</a:t>
            </a:r>
            <a:endParaRPr lang="en-US" sz="840" dirty="0"/>
          </a:p>
        </p:txBody>
      </p:sp>
      <p:sp>
        <p:nvSpPr>
          <p:cNvPr id="37" name="Text 35"/>
          <p:cNvSpPr/>
          <p:nvPr/>
        </p:nvSpPr>
        <p:spPr>
          <a:xfrm>
            <a:off x="502920" y="4202582"/>
            <a:ext cx="246888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Review dashboard actions</a:t>
            </a:r>
            <a:endParaRPr lang="en-US" sz="840" dirty="0"/>
          </a:p>
        </p:txBody>
      </p:sp>
      <p:sp>
        <p:nvSpPr>
          <p:cNvPr id="38" name="Text 36"/>
          <p:cNvSpPr/>
          <p:nvPr/>
        </p:nvSpPr>
        <p:spPr>
          <a:xfrm>
            <a:off x="2971800" y="4202582"/>
            <a:ext cx="123444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A/R</a:t>
            </a:r>
            <a:endParaRPr lang="en-US" sz="840" dirty="0"/>
          </a:p>
        </p:txBody>
      </p:sp>
      <p:sp>
        <p:nvSpPr>
          <p:cNvPr id="39" name="Text 37"/>
          <p:cNvSpPr/>
          <p:nvPr/>
        </p:nvSpPr>
        <p:spPr>
          <a:xfrm>
            <a:off x="4206240" y="4202582"/>
            <a:ext cx="114300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40" name="Text 38"/>
          <p:cNvSpPr/>
          <p:nvPr/>
        </p:nvSpPr>
        <p:spPr>
          <a:xfrm>
            <a:off x="5349240" y="4202582"/>
            <a:ext cx="123444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41" name="Text 39"/>
          <p:cNvSpPr/>
          <p:nvPr/>
        </p:nvSpPr>
        <p:spPr>
          <a:xfrm>
            <a:off x="6583680" y="4202582"/>
            <a:ext cx="91440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</a:t>
            </a:r>
            <a:endParaRPr lang="en-US" sz="840" dirty="0"/>
          </a:p>
        </p:txBody>
      </p:sp>
      <p:sp>
        <p:nvSpPr>
          <p:cNvPr id="42" name="Text 40"/>
          <p:cNvSpPr/>
          <p:nvPr/>
        </p:nvSpPr>
        <p:spPr>
          <a:xfrm>
            <a:off x="7498080" y="4202582"/>
            <a:ext cx="123444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43" name="Text 41"/>
          <p:cNvSpPr/>
          <p:nvPr/>
        </p:nvSpPr>
        <p:spPr>
          <a:xfrm>
            <a:off x="8732520" y="4202582"/>
            <a:ext cx="109728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</a:t>
            </a:r>
            <a:endParaRPr lang="en-US" sz="840" dirty="0"/>
          </a:p>
        </p:txBody>
      </p:sp>
      <p:sp>
        <p:nvSpPr>
          <p:cNvPr id="44" name="Text 42"/>
          <p:cNvSpPr/>
          <p:nvPr/>
        </p:nvSpPr>
        <p:spPr>
          <a:xfrm>
            <a:off x="502920" y="4926787"/>
            <a:ext cx="246888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Board narrative</a:t>
            </a:r>
            <a:endParaRPr lang="en-US" sz="840" dirty="0"/>
          </a:p>
        </p:txBody>
      </p:sp>
      <p:sp>
        <p:nvSpPr>
          <p:cNvPr id="45" name="Text 43"/>
          <p:cNvSpPr/>
          <p:nvPr/>
        </p:nvSpPr>
        <p:spPr>
          <a:xfrm>
            <a:off x="2971800" y="4926787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A/R</a:t>
            </a:r>
            <a:endParaRPr lang="en-US" sz="840" dirty="0"/>
          </a:p>
        </p:txBody>
      </p:sp>
      <p:sp>
        <p:nvSpPr>
          <p:cNvPr id="46" name="Text 44"/>
          <p:cNvSpPr/>
          <p:nvPr/>
        </p:nvSpPr>
        <p:spPr>
          <a:xfrm>
            <a:off x="4206240" y="4926787"/>
            <a:ext cx="114300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</a:t>
            </a:r>
            <a:endParaRPr lang="en-US" sz="840" dirty="0"/>
          </a:p>
        </p:txBody>
      </p:sp>
      <p:sp>
        <p:nvSpPr>
          <p:cNvPr id="47" name="Text 45"/>
          <p:cNvSpPr/>
          <p:nvPr/>
        </p:nvSpPr>
        <p:spPr>
          <a:xfrm>
            <a:off x="5349240" y="4926787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48" name="Text 46"/>
          <p:cNvSpPr/>
          <p:nvPr/>
        </p:nvSpPr>
        <p:spPr>
          <a:xfrm>
            <a:off x="6583680" y="4926787"/>
            <a:ext cx="91440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</a:t>
            </a:r>
            <a:endParaRPr lang="en-US" sz="840" dirty="0"/>
          </a:p>
        </p:txBody>
      </p:sp>
      <p:sp>
        <p:nvSpPr>
          <p:cNvPr id="49" name="Text 47"/>
          <p:cNvSpPr/>
          <p:nvPr/>
        </p:nvSpPr>
        <p:spPr>
          <a:xfrm>
            <a:off x="7498080" y="4926787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50" name="Text 48"/>
          <p:cNvSpPr/>
          <p:nvPr/>
        </p:nvSpPr>
        <p:spPr>
          <a:xfrm>
            <a:off x="8732520" y="4926787"/>
            <a:ext cx="109728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A/I</a:t>
            </a:r>
            <a:endParaRPr lang="en-US" sz="84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7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Adaptive board dashboard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Five dimensions that show capability, not only activity.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7 — Metrics and dashboards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09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02920" y="1627632"/>
            <a:ext cx="219456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Dimension</a:t>
            </a:r>
            <a:endParaRPr lang="en-US" sz="880" dirty="0"/>
          </a:p>
        </p:txBody>
      </p:sp>
      <p:sp>
        <p:nvSpPr>
          <p:cNvPr id="10" name="Text 8"/>
          <p:cNvSpPr/>
          <p:nvPr/>
        </p:nvSpPr>
        <p:spPr>
          <a:xfrm>
            <a:off x="2697480" y="1627632"/>
            <a:ext cx="466344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Example measures</a:t>
            </a:r>
            <a:endParaRPr lang="en-US" sz="880" dirty="0"/>
          </a:p>
        </p:txBody>
      </p:sp>
      <p:sp>
        <p:nvSpPr>
          <p:cNvPr id="11" name="Text 9"/>
          <p:cNvSpPr/>
          <p:nvPr/>
        </p:nvSpPr>
        <p:spPr>
          <a:xfrm>
            <a:off x="7360920" y="1627632"/>
            <a:ext cx="429768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Board decision supported</a:t>
            </a:r>
            <a:endParaRPr lang="en-US" sz="880" dirty="0"/>
          </a:p>
        </p:txBody>
      </p:sp>
      <p:sp>
        <p:nvSpPr>
          <p:cNvPr id="12" name="Text 10"/>
          <p:cNvSpPr/>
          <p:nvPr/>
        </p:nvSpPr>
        <p:spPr>
          <a:xfrm>
            <a:off x="502920" y="2029968"/>
            <a:ext cx="219456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Effectiveness</a:t>
            </a:r>
            <a:endParaRPr lang="en-US" sz="840" dirty="0"/>
          </a:p>
        </p:txBody>
      </p:sp>
      <p:sp>
        <p:nvSpPr>
          <p:cNvPr id="13" name="Text 11"/>
          <p:cNvSpPr/>
          <p:nvPr/>
        </p:nvSpPr>
        <p:spPr>
          <a:xfrm>
            <a:off x="2697480" y="2029968"/>
            <a:ext cx="466344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Risk coverage, detection yield, typology coverage</a:t>
            </a:r>
            <a:endParaRPr lang="en-US" sz="840" dirty="0"/>
          </a:p>
        </p:txBody>
      </p:sp>
      <p:sp>
        <p:nvSpPr>
          <p:cNvPr id="14" name="Text 12"/>
          <p:cNvSpPr/>
          <p:nvPr/>
        </p:nvSpPr>
        <p:spPr>
          <a:xfrm>
            <a:off x="7360920" y="2029968"/>
            <a:ext cx="429768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Where are controls weakest?</a:t>
            </a:r>
            <a:endParaRPr lang="en-US" sz="840" dirty="0"/>
          </a:p>
        </p:txBody>
      </p:sp>
      <p:sp>
        <p:nvSpPr>
          <p:cNvPr id="15" name="Text 13"/>
          <p:cNvSpPr/>
          <p:nvPr/>
        </p:nvSpPr>
        <p:spPr>
          <a:xfrm>
            <a:off x="502920" y="2772461"/>
            <a:ext cx="219456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Adaptability</a:t>
            </a:r>
            <a:endParaRPr lang="en-US" sz="840" dirty="0"/>
          </a:p>
        </p:txBody>
      </p:sp>
      <p:sp>
        <p:nvSpPr>
          <p:cNvPr id="16" name="Text 14"/>
          <p:cNvSpPr/>
          <p:nvPr/>
        </p:nvSpPr>
        <p:spPr>
          <a:xfrm>
            <a:off x="2697480" y="2772461"/>
            <a:ext cx="466344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Threat-to-control time, model change cycle</a:t>
            </a:r>
            <a:endParaRPr lang="en-US" sz="840" dirty="0"/>
          </a:p>
        </p:txBody>
      </p:sp>
      <p:sp>
        <p:nvSpPr>
          <p:cNvPr id="17" name="Text 15"/>
          <p:cNvSpPr/>
          <p:nvPr/>
        </p:nvSpPr>
        <p:spPr>
          <a:xfrm>
            <a:off x="7360920" y="2772461"/>
            <a:ext cx="429768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Are we responding fast enough?</a:t>
            </a:r>
            <a:endParaRPr lang="en-US" sz="840" dirty="0"/>
          </a:p>
        </p:txBody>
      </p:sp>
      <p:sp>
        <p:nvSpPr>
          <p:cNvPr id="18" name="Text 16"/>
          <p:cNvSpPr/>
          <p:nvPr/>
        </p:nvSpPr>
        <p:spPr>
          <a:xfrm>
            <a:off x="502920" y="3514954"/>
            <a:ext cx="219456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Customer impact</a:t>
            </a:r>
            <a:endParaRPr lang="en-US" sz="840" dirty="0"/>
          </a:p>
        </p:txBody>
      </p:sp>
      <p:sp>
        <p:nvSpPr>
          <p:cNvPr id="19" name="Text 17"/>
          <p:cNvSpPr/>
          <p:nvPr/>
        </p:nvSpPr>
        <p:spPr>
          <a:xfrm>
            <a:off x="2697480" y="3514954"/>
            <a:ext cx="466344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Friction rate, review time, appeal resolution</a:t>
            </a:r>
            <a:endParaRPr lang="en-US" sz="840" dirty="0"/>
          </a:p>
        </p:txBody>
      </p:sp>
      <p:sp>
        <p:nvSpPr>
          <p:cNvPr id="20" name="Text 18"/>
          <p:cNvSpPr/>
          <p:nvPr/>
        </p:nvSpPr>
        <p:spPr>
          <a:xfrm>
            <a:off x="7360920" y="3514954"/>
            <a:ext cx="429768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Are controls proportionate?</a:t>
            </a:r>
            <a:endParaRPr lang="en-US" sz="840" dirty="0"/>
          </a:p>
        </p:txBody>
      </p:sp>
      <p:sp>
        <p:nvSpPr>
          <p:cNvPr id="21" name="Text 19"/>
          <p:cNvSpPr/>
          <p:nvPr/>
        </p:nvSpPr>
        <p:spPr>
          <a:xfrm>
            <a:off x="502920" y="4257446"/>
            <a:ext cx="219456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Trust and access</a:t>
            </a:r>
            <a:endParaRPr lang="en-US" sz="840" dirty="0"/>
          </a:p>
        </p:txBody>
      </p:sp>
      <p:sp>
        <p:nvSpPr>
          <p:cNvPr id="22" name="Text 20"/>
          <p:cNvSpPr/>
          <p:nvPr/>
        </p:nvSpPr>
        <p:spPr>
          <a:xfrm>
            <a:off x="2697480" y="4257446"/>
            <a:ext cx="466344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Regulatory repeat issues, partner due diligence</a:t>
            </a:r>
            <a:endParaRPr lang="en-US" sz="840" dirty="0"/>
          </a:p>
        </p:txBody>
      </p:sp>
      <p:sp>
        <p:nvSpPr>
          <p:cNvPr id="23" name="Text 21"/>
          <p:cNvSpPr/>
          <p:nvPr/>
        </p:nvSpPr>
        <p:spPr>
          <a:xfrm>
            <a:off x="7360920" y="4257446"/>
            <a:ext cx="429768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Where is confidence weakening?</a:t>
            </a:r>
            <a:endParaRPr lang="en-US" sz="840" dirty="0"/>
          </a:p>
        </p:txBody>
      </p:sp>
      <p:sp>
        <p:nvSpPr>
          <p:cNvPr id="24" name="Text 22"/>
          <p:cNvSpPr/>
          <p:nvPr/>
        </p:nvSpPr>
        <p:spPr>
          <a:xfrm>
            <a:off x="502920" y="4999939"/>
            <a:ext cx="219456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Learning</a:t>
            </a:r>
            <a:endParaRPr lang="en-US" sz="840" dirty="0"/>
          </a:p>
        </p:txBody>
      </p:sp>
      <p:sp>
        <p:nvSpPr>
          <p:cNvPr id="25" name="Text 23"/>
          <p:cNvSpPr/>
          <p:nvPr/>
        </p:nvSpPr>
        <p:spPr>
          <a:xfrm>
            <a:off x="2697480" y="4999939"/>
            <a:ext cx="466344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Repeat issues, adoption of lessons learned</a:t>
            </a:r>
            <a:endParaRPr lang="en-US" sz="840" dirty="0"/>
          </a:p>
        </p:txBody>
      </p:sp>
      <p:sp>
        <p:nvSpPr>
          <p:cNvPr id="26" name="Text 24"/>
          <p:cNvSpPr/>
          <p:nvPr/>
        </p:nvSpPr>
        <p:spPr>
          <a:xfrm>
            <a:off x="7360920" y="4999939"/>
            <a:ext cx="429768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Are improvements sustainable?</a:t>
            </a:r>
            <a:endParaRPr lang="en-US" sz="84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Georgia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The Adaptive Compliance Series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Measuring What Matters</dc:title>
  <dc:subject>Measuring What Matters</dc:subject>
  <dc:creator>Micheal Sheehy</dc:creator>
  <cp:lastModifiedBy>Micheal Sheehy</cp:lastModifiedBy>
  <cp:revision>1</cp:revision>
  <dcterms:created xsi:type="dcterms:W3CDTF">2026-07-27T15:12:28Z</dcterms:created>
  <dcterms:modified xsi:type="dcterms:W3CDTF">2026-07-27T15:12:28Z</dcterms:modified>
</cp:coreProperties>
</file>