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positioning this as a practical build guide, not a keynote summary. Emphasize that the chapter's idea becomes valuable only when leaders know how to implement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the case as an anonymized example. Avoid proprietary thresholds or customer details. Focus on operating principles, implementation sequence, and governance choices.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the closing action slide for executives. Ask them to identify what can begin immediately using existing teams and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make the content practical and credible. Failure modes are often more useful than best practices because they describe what leaders must actively prevent.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turns the deck into a facilitation tool. The presenter should leave with named owners, near-term actions, and a decision record.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practical commitment: what will the organization build, measure, or change in the next quarter?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reusable template. Ask participants to fill in the left side before seeking governance approval; use the right side to standardize evidence quality.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forcing a specific discussion. The aim is not agreement; it is to reveal where the organization lacks evidence, decision rights, or ownership.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set expectations: the deck is designed for a working session. Invite the audience to compare each section against their own current operating model.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 the chapter as a practical bridge from the current operating problem to a measurable target state. Ask participants to name where their own organization sits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sequence as an implementation plan. Emphasize dependencies: do not automate controls before you understand ownership, evidence, and decision rights.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matrix to force prioritization. The goal is to make governance choices explicit instead of treating every item as equally urgent.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Clarify decision rights. Many implementation programs stall because the organization never makes ownership explicit.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E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4048" y="365760"/>
            <a:ext cx="11411712" cy="6080760"/>
          </a:xfrm>
          <a:prstGeom prst="rect">
            <a:avLst/>
          </a:prstGeom>
          <a:solidFill>
            <a:srgbClr val="0A1E2E">
              <a:alpha val="0"/>
            </a:srgbClr>
          </a:solidFill>
          <a:ln w="15240">
            <a:solidFill>
              <a:srgbClr val="C9A7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713232"/>
            <a:ext cx="5760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1042416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1572768"/>
            <a:ext cx="6766560" cy="1097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Designing an Adaptive Compliance Organization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658368" y="2852928"/>
            <a:ext cx="6766560" cy="5669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9E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structure teams, decision rights and intelligence flows for continuous adaptation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818120" y="114300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01000" y="123444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7818120" y="192024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01000" y="201168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818120" y="269748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C9A75C"/>
          </a:solidFill>
          <a:ln w="12700">
            <a:solidFill>
              <a:srgbClr val="C9A75C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01000" y="278892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818120" y="347472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01000" y="356616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818120" y="425196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01000" y="434340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90-day plan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58368" y="5806440"/>
            <a:ext cx="484632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 deck with speaker notes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Practical case study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Scaling a global compliance organization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381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Situation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1381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fast-growing global payments company needed consistent controls and local intelligence across regions.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38912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1713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1713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Central teams could not see every market nuance; local teams needed consistent standards and escalation paths.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809244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045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22045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Global standards, centers of excellence and regional hubs were connected through shared governance and intelligence flows.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54203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67004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267004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rights, cadence and board reporting were clarified to reduce ambiguity and increase resilience.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24535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7336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37336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EAF1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Globalization should increase intelligence and resilience, not merely reduce cost.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/ 60 / 90-day action plan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the concept into action without waiting for a multi-year transformation.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6968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days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941832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Map current forums and handoffs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siloed intelligence signals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Review product approval process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Draft global/regional RACI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4453128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54296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 days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709160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Stand up cross-functional risk forum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centers of excellence roles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Create governance decision log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Pilot early product compliance engagement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8220456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21624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90 days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76488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Launch operating model cadence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Publish decision rights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Measure signal-to-decision time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Report organization design gaps to ExCo</a:t>
            </a:r>
            <a:endParaRPr lang="en-US" sz="10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Common failure modes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implementation efforts tend to stall.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554480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234440" y="1508760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Siloed expertise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480560" y="1508760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Specialists produce insight that never changes enterprise decisions.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85800" y="2340864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234440" y="2295144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Late product engagement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480560" y="2295144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 becomes a blocker because risk was not designed early.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85800" y="3127248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234440" y="3081528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Unclear global/local roles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480560" y="3081528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Teams duplicate work or leave gaps.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85800" y="3913632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234440" y="3867912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Hub as processing center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480560" y="3867912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Global hubs add capacity but not intelligence.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85800" y="4700016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234440" y="4654296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 theatre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480560" y="4654296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Meetings share information but make no decisions.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Workshop exercise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slide to turn discussion into decisions.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77240" y="1508760"/>
            <a:ext cx="5120640" cy="4114800"/>
          </a:xfrm>
          <a:prstGeom prst="roundRect">
            <a:avLst>
              <a:gd name="adj" fmla="val 177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1560" y="1783080"/>
            <a:ext cx="4480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working session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097280" y="2423160"/>
            <a:ext cx="434340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Map one high-friction compliance decision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all teams and handoffs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Find where information gets stuck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Assign accountable owner and cadence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Redesign the decision path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92240" y="1508760"/>
            <a:ext cx="4800600" cy="4114800"/>
          </a:xfrm>
          <a:prstGeom prst="roundRect">
            <a:avLst>
              <a:gd name="adj" fmla="val 177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66560" y="178308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Outputs to capture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812280" y="2423160"/>
            <a:ext cx="402336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Current-state operating map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Global/regional RACI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Governance cadence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Risk intelligence flow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90-day operating model pilot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leaders should do next.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57276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417320" y="155448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Adaptive compliance is built through organization design.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" y="235000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417320" y="233172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Information flow is a control.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22960" y="312724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417320" y="310896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Global standards need local intelligence.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2960" y="390448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417320" y="388620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rights must be explicit.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22960" y="468172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417320" y="466344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Culture determines whether learning becomes action.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22960" y="5623560"/>
            <a:ext cx="1042416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73B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most resilient compliance organizations learn faster than financial crime evolves.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Reusable working template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this slide into your own working session.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508760"/>
            <a:ext cx="5120640" cy="4297680"/>
          </a:xfrm>
          <a:prstGeom prst="roundRect">
            <a:avLst>
              <a:gd name="adj" fmla="val 1702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1783080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Decision record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1005840" y="2331720"/>
            <a:ext cx="429768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Decision required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Options considered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Evidence reviewed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Owner and approver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Date, rationale and conditions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Post-decision monitoring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46520" y="1508760"/>
            <a:ext cx="4892040" cy="4297680"/>
          </a:xfrm>
          <a:prstGeom prst="roundRect">
            <a:avLst>
              <a:gd name="adj" fmla="val 170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20840" y="1783080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Evidence pack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766560" y="2331720"/>
            <a:ext cx="420624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Data analysis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Risk assessment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Control impact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Customer impact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Legal/regulatory view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Testing and QA evidence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 for leaders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to start an executive or board discussion.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1554480"/>
            <a:ext cx="10424160" cy="3703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Adaptive compliance is built through organization design?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Information flow is a control?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Global standards need local intelligence?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Decision rights must be explicit?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Culture determines whether learning becomes action?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68680" y="5943600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Discussion prompt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063240" y="5897880"/>
            <a:ext cx="749808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73B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of these questions would be hardest to answer with evidence today?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agenda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turn the chapter thesis into an operating capability.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600200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Define the target state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943600" y="1554480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65392" y="1581912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 the operating capability the chapter requires.</a:t>
            </a:r>
            <a:endParaRPr lang="en-US" sz="1320" dirty="0"/>
          </a:p>
        </p:txBody>
      </p:sp>
      <p:sp>
        <p:nvSpPr>
          <p:cNvPr id="12" name="Text 10"/>
          <p:cNvSpPr/>
          <p:nvPr/>
        </p:nvSpPr>
        <p:spPr>
          <a:xfrm>
            <a:off x="777240" y="2368296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Assess the current state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5943600" y="2322576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65392" y="2350008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structured diagnostics instead of abstract debate.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777240" y="3136392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Build the implementation sequence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943600" y="3090672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65392" y="3118104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the minimum viable build before scaling.</a:t>
            </a:r>
            <a:endParaRPr lang="en-US" sz="1320" dirty="0"/>
          </a:p>
        </p:txBody>
      </p:sp>
      <p:sp>
        <p:nvSpPr>
          <p:cNvPr id="18" name="Text 16"/>
          <p:cNvSpPr/>
          <p:nvPr/>
        </p:nvSpPr>
        <p:spPr>
          <a:xfrm>
            <a:off x="777240" y="3904488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Assign decision rights and governance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5943600" y="3858768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65392" y="3886200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ownership and escalation explicit.</a:t>
            </a:r>
            <a:endParaRPr lang="en-US" sz="1320" dirty="0"/>
          </a:p>
        </p:txBody>
      </p:sp>
      <p:sp>
        <p:nvSpPr>
          <p:cNvPr id="21" name="Text 19"/>
          <p:cNvSpPr/>
          <p:nvPr/>
        </p:nvSpPr>
        <p:spPr>
          <a:xfrm>
            <a:off x="777240" y="4672584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Measure outcomes and sustain improvement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5943600" y="4626864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65392" y="4654296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Tie metrics to decisions, not reporting theatre.</a:t>
            </a:r>
            <a:endParaRPr lang="en-US" sz="13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problem to target state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 state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498080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B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858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FF7EF"/>
          </a:solidFill>
          <a:ln w="12700">
            <a:solidFill>
              <a:srgbClr val="E8C5B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1F8EE"/>
          </a:solidFill>
          <a:ln w="12700">
            <a:solidFill>
              <a:srgbClr val="BFD6B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Specialist teams operate in silos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Product and compliance engagement occurs too late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Decision rights unclear across global and regional teams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Global hubs used for capacity rather than intelligence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438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Connected intelligence network across functions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Compliance embedded early in product and market decisions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Clear global/regional RACI and escalation paths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Centers of excellence and hubs that improve resilience and insight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138928" y="2816352"/>
            <a:ext cx="1783080" cy="777240"/>
          </a:xfrm>
          <a:prstGeom prst="rightArrow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49240" y="2953512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bridge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sequence: design for learning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an operating model that moves information faster than risk evolves.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6692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0408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Map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0408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 teams, forums, handoffs, decisions and information flows.</a:t>
            </a:r>
            <a:endParaRPr lang="en-US" sz="870" dirty="0"/>
          </a:p>
        </p:txBody>
      </p:sp>
      <p:sp>
        <p:nvSpPr>
          <p:cNvPr id="13" name="Shape 11"/>
          <p:cNvSpPr/>
          <p:nvPr/>
        </p:nvSpPr>
        <p:spPr>
          <a:xfrm>
            <a:off x="2430780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49652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567940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2567940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global standards, regional roles, centers of excellence and product engagement.</a:t>
            </a:r>
            <a:endParaRPr lang="en-US" sz="870" dirty="0"/>
          </a:p>
        </p:txBody>
      </p:sp>
      <p:sp>
        <p:nvSpPr>
          <p:cNvPr id="17" name="Shape 15"/>
          <p:cNvSpPr/>
          <p:nvPr/>
        </p:nvSpPr>
        <p:spPr>
          <a:xfrm>
            <a:off x="4294632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13504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431792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Assign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431792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 RACI for product approvals, model changes, crises and regulatory events.</a:t>
            </a:r>
            <a:endParaRPr lang="en-US" sz="870" dirty="0"/>
          </a:p>
        </p:txBody>
      </p:sp>
      <p:sp>
        <p:nvSpPr>
          <p:cNvPr id="21" name="Shape 19"/>
          <p:cNvSpPr/>
          <p:nvPr/>
        </p:nvSpPr>
        <p:spPr>
          <a:xfrm>
            <a:off x="6158484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77356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295644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295644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shared intelligence forums and data products across functions.</a:t>
            </a:r>
            <a:endParaRPr lang="en-US" sz="870" dirty="0"/>
          </a:p>
        </p:txBody>
      </p:sp>
      <p:sp>
        <p:nvSpPr>
          <p:cNvPr id="25" name="Shape 23"/>
          <p:cNvSpPr/>
          <p:nvPr/>
        </p:nvSpPr>
        <p:spPr>
          <a:xfrm>
            <a:off x="8022336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41208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159496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Cadence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8159496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governance rhythm: daily signals, weekly triage, monthly decisions, quarterly board.</a:t>
            </a:r>
            <a:endParaRPr lang="en-US" sz="870" dirty="0"/>
          </a:p>
        </p:txBody>
      </p:sp>
      <p:sp>
        <p:nvSpPr>
          <p:cNvPr id="29" name="Shape 27"/>
          <p:cNvSpPr/>
          <p:nvPr/>
        </p:nvSpPr>
        <p:spPr>
          <a:xfrm>
            <a:off x="988618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00506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002334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Scale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002334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hubs to strengthen coverage, expertise, resilience and local intelligence.</a:t>
            </a:r>
            <a:endParaRPr lang="en-US" sz="870" dirty="0"/>
          </a:p>
        </p:txBody>
      </p:sp>
      <p:sp>
        <p:nvSpPr>
          <p:cNvPr id="33" name="Text 31"/>
          <p:cNvSpPr/>
          <p:nvPr/>
        </p:nvSpPr>
        <p:spPr>
          <a:xfrm>
            <a:off x="822960" y="4480560"/>
            <a:ext cx="104241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Adaptive compliance is an operating model, not a software implementation.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Operating-model design choices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decisions leaders must make explicitly.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7432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choice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3246120" y="1627632"/>
            <a:ext cx="41148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Options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7360920" y="1627632"/>
            <a:ext cx="42976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criteria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27432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Global vs local ownership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3246120" y="2029968"/>
            <a:ext cx="41148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Centralized, regional, hybrid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7360920" y="2029968"/>
            <a:ext cx="42976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Regulatory complexity, customer proximity, risk appetite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27432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Centers of excellence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3246120" y="2772461"/>
            <a:ext cx="41148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TM, sanctions, KYC, model governance, AI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7360920" y="2772461"/>
            <a:ext cx="429768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Need for expertise and consistency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27432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compliance engagement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3246120" y="3514954"/>
            <a:ext cx="41148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Gate, embedded, squad model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7360920" y="3514954"/>
            <a:ext cx="42976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velocity and control complexity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27432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Hubs and coverage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3246120" y="4257446"/>
            <a:ext cx="41148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Single site, regional hubs, follow-the-sun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7360920" y="4257446"/>
            <a:ext cx="429768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Resilience, language, talent, risk geography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27432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Intelligence sharing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3246120" y="4999939"/>
            <a:ext cx="41148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Reports, forums, shared platform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7360920" y="4999939"/>
            <a:ext cx="42976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Speed and cross-functional relevance</a:t>
            </a:r>
            <a:endParaRPr lang="en-US" sz="84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Governance cadence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Different decisions require different rhythms.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16459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Cadence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148840" y="1627632"/>
            <a:ext cx="36576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Purpose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5806440" y="1627632"/>
            <a:ext cx="32004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Participants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9006840" y="1627632"/>
            <a:ext cx="26517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Outputs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502920" y="2029968"/>
            <a:ext cx="16459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Daily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2148840" y="2029968"/>
            <a:ext cx="36576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Emerging signals and urgent escalations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806440" y="2029968"/>
            <a:ext cx="32004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Ops, fraud, sanctions, TM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9006840" y="2029968"/>
            <a:ext cx="26517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Triage and owners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502920" y="2772461"/>
            <a:ext cx="16459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Weekly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2148840" y="2772461"/>
            <a:ext cx="36576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Cross-functional risk intelligence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5806440" y="2772461"/>
            <a:ext cx="32004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COEs, product, data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9006840" y="2772461"/>
            <a:ext cx="265176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Threat and control updates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3514954"/>
            <a:ext cx="16459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Monthly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2148840" y="3514954"/>
            <a:ext cx="36576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Governed decisions and model health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5806440" y="3514954"/>
            <a:ext cx="32004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Senior compliance, legal, tech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9006840" y="3514954"/>
            <a:ext cx="26517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log and approvals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502920" y="4257446"/>
            <a:ext cx="16459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Quarterly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2148840" y="4257446"/>
            <a:ext cx="36576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/ ExCo oversight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5806440" y="4257446"/>
            <a:ext cx="32004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CCO, executives, board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9006840" y="4257446"/>
            <a:ext cx="265176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themes and investment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502920" y="4999939"/>
            <a:ext cx="16459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Event-driven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2148840" y="4999939"/>
            <a:ext cx="36576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Crisis, enforcement, product launch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5806440" y="4999939"/>
            <a:ext cx="32004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decision owners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9006840" y="4999939"/>
            <a:ext cx="26517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Rapid control response</a:t>
            </a:r>
            <a:endParaRPr lang="en-US" sz="84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Global / regional responsibility model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both central blind spots and local inconsistency.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1508760"/>
            <a:ext cx="9966960" cy="4343400"/>
          </a:xfrm>
          <a:prstGeom prst="rect">
            <a:avLst/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 rot="16200000">
            <a:off x="137160" y="2880360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Local regulatory nuance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572000" y="5879592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Enterprise consistency need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9601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3E8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887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Central owns / local executes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887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for enterprise standards, policy, global analytics.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59893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5F4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Local owns / central governs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179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for jurisdictional obligations and local market evidence.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9601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EFF8EE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887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Shared ownership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887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for product launches, crisis response and model changes.</a:t>
            </a:r>
            <a:endParaRPr lang="en-US" sz="1020" dirty="0"/>
          </a:p>
        </p:txBody>
      </p:sp>
      <p:sp>
        <p:nvSpPr>
          <p:cNvPr id="21" name="Shape 19"/>
          <p:cNvSpPr/>
          <p:nvPr/>
        </p:nvSpPr>
        <p:spPr>
          <a:xfrm>
            <a:off x="59893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1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179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Unclear ownership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2179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Avoid. This is where control gaps and delays emerge.</a:t>
            </a:r>
            <a:endParaRPr lang="en-US" sz="102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Adaptive operating-model RACI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 = Responsible | A = Accountable | C = Consulted | I = Informed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4688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Activity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97180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4206240" y="1627632"/>
            <a:ext cx="1143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34924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/ Tech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6583680" y="1627632"/>
            <a:ext cx="9144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Ops</a:t>
            </a:r>
            <a:endParaRPr lang="en-US" sz="880" dirty="0"/>
          </a:p>
        </p:txBody>
      </p:sp>
      <p:sp>
        <p:nvSpPr>
          <p:cNvPr id="14" name="Text 12"/>
          <p:cNvSpPr/>
          <p:nvPr/>
        </p:nvSpPr>
        <p:spPr>
          <a:xfrm>
            <a:off x="749808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Legal / Reg</a:t>
            </a:r>
            <a:endParaRPr lang="en-US" sz="880" dirty="0"/>
          </a:p>
        </p:txBody>
      </p:sp>
      <p:sp>
        <p:nvSpPr>
          <p:cNvPr id="15" name="Text 13"/>
          <p:cNvSpPr/>
          <p:nvPr/>
        </p:nvSpPr>
        <p:spPr>
          <a:xfrm>
            <a:off x="8732520" y="1627632"/>
            <a:ext cx="10972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/ ExCo</a:t>
            </a:r>
            <a:endParaRPr lang="en-US" sz="880" dirty="0"/>
          </a:p>
        </p:txBody>
      </p:sp>
      <p:sp>
        <p:nvSpPr>
          <p:cNvPr id="16" name="Text 14"/>
          <p:cNvSpPr/>
          <p:nvPr/>
        </p:nvSpPr>
        <p:spPr>
          <a:xfrm>
            <a:off x="502920" y="202996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risk design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297180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4206240" y="202996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534924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583680" y="202996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749808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8732520" y="202996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502920" y="2754173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governance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297180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4206240" y="2754173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534924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583680" y="2754173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749808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8732520" y="2754173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502920" y="347837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Local requirement interpretation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297180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4206240" y="347837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3" name="Text 31"/>
          <p:cNvSpPr/>
          <p:nvPr/>
        </p:nvSpPr>
        <p:spPr>
          <a:xfrm>
            <a:off x="534924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4" name="Text 32"/>
          <p:cNvSpPr/>
          <p:nvPr/>
        </p:nvSpPr>
        <p:spPr>
          <a:xfrm>
            <a:off x="6583680" y="347837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5" name="Text 33"/>
          <p:cNvSpPr/>
          <p:nvPr/>
        </p:nvSpPr>
        <p:spPr>
          <a:xfrm>
            <a:off x="749808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36" name="Text 34"/>
          <p:cNvSpPr/>
          <p:nvPr/>
        </p:nvSpPr>
        <p:spPr>
          <a:xfrm>
            <a:off x="8732520" y="347837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7" name="Text 35"/>
          <p:cNvSpPr/>
          <p:nvPr/>
        </p:nvSpPr>
        <p:spPr>
          <a:xfrm>
            <a:off x="502920" y="4202582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Crisis response</a:t>
            </a:r>
            <a:endParaRPr lang="en-US" sz="840" dirty="0"/>
          </a:p>
        </p:txBody>
      </p:sp>
      <p:sp>
        <p:nvSpPr>
          <p:cNvPr id="38" name="Text 36"/>
          <p:cNvSpPr/>
          <p:nvPr/>
        </p:nvSpPr>
        <p:spPr>
          <a:xfrm>
            <a:off x="297180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39" name="Text 37"/>
          <p:cNvSpPr/>
          <p:nvPr/>
        </p:nvSpPr>
        <p:spPr>
          <a:xfrm>
            <a:off x="4206240" y="4202582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0" name="Text 38"/>
          <p:cNvSpPr/>
          <p:nvPr/>
        </p:nvSpPr>
        <p:spPr>
          <a:xfrm>
            <a:off x="534924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1" name="Text 39"/>
          <p:cNvSpPr/>
          <p:nvPr/>
        </p:nvSpPr>
        <p:spPr>
          <a:xfrm>
            <a:off x="6583680" y="4202582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42" name="Text 40"/>
          <p:cNvSpPr/>
          <p:nvPr/>
        </p:nvSpPr>
        <p:spPr>
          <a:xfrm>
            <a:off x="749808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3" name="Text 41"/>
          <p:cNvSpPr/>
          <p:nvPr/>
        </p:nvSpPr>
        <p:spPr>
          <a:xfrm>
            <a:off x="8732520" y="4202582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4" name="Text 42"/>
          <p:cNvSpPr/>
          <p:nvPr/>
        </p:nvSpPr>
        <p:spPr>
          <a:xfrm>
            <a:off x="502920" y="4926787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reporting</a:t>
            </a:r>
            <a:endParaRPr lang="en-US" sz="840" dirty="0"/>
          </a:p>
        </p:txBody>
      </p:sp>
      <p:sp>
        <p:nvSpPr>
          <p:cNvPr id="45" name="Text 43"/>
          <p:cNvSpPr/>
          <p:nvPr/>
        </p:nvSpPr>
        <p:spPr>
          <a:xfrm>
            <a:off x="297180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46" name="Text 44"/>
          <p:cNvSpPr/>
          <p:nvPr/>
        </p:nvSpPr>
        <p:spPr>
          <a:xfrm>
            <a:off x="4206240" y="4926787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7" name="Text 45"/>
          <p:cNvSpPr/>
          <p:nvPr/>
        </p:nvSpPr>
        <p:spPr>
          <a:xfrm>
            <a:off x="534924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8" name="Text 46"/>
          <p:cNvSpPr/>
          <p:nvPr/>
        </p:nvSpPr>
        <p:spPr>
          <a:xfrm>
            <a:off x="6583680" y="4926787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9" name="Text 47"/>
          <p:cNvSpPr/>
          <p:nvPr/>
        </p:nvSpPr>
        <p:spPr>
          <a:xfrm>
            <a:off x="749808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50" name="Text 48"/>
          <p:cNvSpPr/>
          <p:nvPr/>
        </p:nvSpPr>
        <p:spPr>
          <a:xfrm>
            <a:off x="8732520" y="4926787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A/I</a:t>
            </a:r>
            <a:endParaRPr lang="en-US" sz="84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6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Operating-model dashboard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 whether the organization is learning and deciding faster.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6 — Operating model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5603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Metric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3063240" y="1627632"/>
            <a:ext cx="34747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Definition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6537960" y="1627632"/>
            <a:ext cx="34747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triggered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10012680" y="1627632"/>
            <a:ext cx="16459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502920" y="2029968"/>
            <a:ext cx="25603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Signal-to-decision time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3063240" y="2029968"/>
            <a:ext cx="34747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Days from risk signal to governance action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6537960" y="2029968"/>
            <a:ext cx="34747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Escalate stalled intelligence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10012680" y="2029968"/>
            <a:ext cx="16459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CCO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502920" y="2827325"/>
            <a:ext cx="25603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engagement timing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3063240" y="2827325"/>
            <a:ext cx="34747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 involvement before design freeze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6537960" y="2827325"/>
            <a:ext cx="34747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Change product lifecycle gates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10012680" y="2827325"/>
            <a:ext cx="16459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+ Compliance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3624682"/>
            <a:ext cx="25603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Regional intelligence usage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3063240" y="3624682"/>
            <a:ext cx="34747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Local signals incorporated into global controls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6537960" y="3624682"/>
            <a:ext cx="34747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Strengthen hub role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10012680" y="3624682"/>
            <a:ext cx="16459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Regional Leads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502920" y="4422038"/>
            <a:ext cx="25603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clarity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3063240" y="4422038"/>
            <a:ext cx="34747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Actions with named accountable owner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537960" y="4422038"/>
            <a:ext cx="34747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RACI or forum design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10012680" y="4422038"/>
            <a:ext cx="16459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502920" y="5219395"/>
            <a:ext cx="25603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Coverage resilience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3063240" y="5219395"/>
            <a:ext cx="34747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Critical functions with backup and coverage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6537960" y="5219395"/>
            <a:ext cx="34747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 in hubs / COEs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10012680" y="5219395"/>
            <a:ext cx="16459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Operations</a:t>
            </a:r>
            <a:endParaRPr lang="en-US" sz="84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The Adaptive Compliance Series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Designing an Adaptive Compliance Organization</dc:title>
  <dc:subject>Designing an Adaptive Compliance Organization</dc:subject>
  <dc:creator>Micheal Sheehy</dc:creator>
  <cp:lastModifiedBy>Micheal Sheehy</cp:lastModifiedBy>
  <cp:revision>1</cp:revision>
  <dcterms:created xsi:type="dcterms:W3CDTF">2026-07-27T15:12:28Z</dcterms:created>
  <dcterms:modified xsi:type="dcterms:W3CDTF">2026-07-27T15:12:28Z</dcterms:modified>
</cp:coreProperties>
</file>