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Adaptive Compliance Maturity Model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assess maturity and build a practical transformation roadmap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Maturity assessment across a global function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global compliance organization had strong tools but uneven maturity across regions and capabilities.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 reporting could not distinguish technology maturity from governance maturity.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Capabilities were scored separately with evidence, producing a heat map and investment sequence.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items were assigned owners, milestones and quarterly reassessment criteria.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organization does not mature evenly; the heat map reveals where leadership attention matters.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maturity criteria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sources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pilot assessment in one area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Agree target maturity by capability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Complete enterprise heat map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Validate scores with evidence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Prioritize gaps by risk and feasibility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12-month roadmap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top 3 initiatives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quarterly reassessment cadence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Tie roadmap to budget and OKRs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maturity movement to governance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= maturity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Tools are mistaken for operating capability.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Averaging scores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maturity in one area hides material weakness in another.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evidence standard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self-rate without proof.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target state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Assessment becomes descriptive instead of directional.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many priorities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fails because everything is urgent.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Score one capability against five levels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supporting the score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target state for 12 months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Name biggest gap and dependency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Write one roadmap action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Capability scorecard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register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Maturity heat map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Target-state choices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12-month roadmap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maturity by learning capacity, not tool sophistication.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capabilities separately.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evidence for every rating.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heat maps to prioritize investment.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Reassess maturity quarterly.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is the organization’s ability to convert intelligence into better decisions.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Measure maturity by learning capacity, not tool sophistication?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Score capabilities separately?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Require evidence for every rating?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heat maps to prioritize investment?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Reassess maturity quarterly?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Maturity measured by technology adoption rather than capability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Frameworks are not linked to evidence or investment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Organizations do not know where to prioritize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Target state defined aspirationally, not operationally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Scored maturity assessment by capability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standards for each maturity level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Heat map by governance, data, people, technology and intelligence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Twelve-month roadmap with sequenced investments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assess, prioritize, build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maturity measurable and actionable.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levels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maturity levels into observable behaviors and evidence.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capabilities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 governance, data, technology, people, intelligence and execution separately.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Heat map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high-risk gaps and inconsistent maturity across functions or regions.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work based on risk, feasibility, dependencies and executive value.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12-month plan with owners, milestones and measurable outcomes.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Reassess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quarterly to prove movement and adapt investment.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Maturity is not a label. It is a set of observable capabilities with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Capability scoring model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each dimension independently; avoid averaging away weak spots.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011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514600" y="1627632"/>
            <a:ext cx="30175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 1 signal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532120" y="1627632"/>
            <a:ext cx="30175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 3 signal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549640" y="1627632"/>
            <a:ext cx="31089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 5 signal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0116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2514600" y="2029968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Reactive issue forums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5532120" y="2029968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Regular evidence-based review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8549640" y="2029968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Predictive, exception-driven governance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0116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2514600" y="2827325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Fragmented and manual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5532120" y="2827325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Defined feeds and quality rules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8549640" y="2827325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intelligence layer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0116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2514600" y="3624682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Point solutions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5532120" y="3624682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Integrated monitoring and workflow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8549640" y="3624682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AI-assisted continuous governance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0116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2514600" y="4422038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 expertise in silos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5532120" y="4422038"/>
            <a:ext cx="30175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Cross-functional ownership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8549640" y="4422038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organization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0116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2514600" y="5219395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activity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532120" y="5219395"/>
            <a:ext cx="30175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Effectiveness and responsiveness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8549640" y="5219395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capacity and trust outcomes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standard by maturity level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proof should exist before claiming a level.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463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Level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1965960" y="1627632"/>
            <a:ext cx="38404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show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806440" y="1627632"/>
            <a:ext cx="58521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 of evidence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14630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Reactive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1965960" y="2029968"/>
            <a:ext cx="38404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Remediation after issues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5806440" y="2029968"/>
            <a:ext cx="58521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Issue logs, audit findings, backlog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14630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Periodic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965960" y="2772461"/>
            <a:ext cx="38404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 review cycle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806440" y="2772461"/>
            <a:ext cx="58521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Committee packs, validation calendar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14630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Continuous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1965960" y="3514954"/>
            <a:ext cx="38404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Ongoing monitoring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5806440" y="3514954"/>
            <a:ext cx="58521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Dashboards, trigger logs, QA trends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14630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Adaptive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1965960" y="4257446"/>
            <a:ext cx="38404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Governed response to change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806440" y="4257446"/>
            <a:ext cx="58521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records, product gates, risk intelligence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14630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Intelligent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1965960" y="4999939"/>
            <a:ext cx="38404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Predictive, AI-assisted governance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806440" y="4999939"/>
            <a:ext cx="58521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cards, agent logs, explainability evidence</a:t>
            </a:r>
            <a:endParaRPr lang="en-US" sz="8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heat-map prioritization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where risk and capability gaps intersect.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exposure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Maturity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risk / low maturity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Monitor; fold into longer-term capability plan.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risk / low maturity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immediately; build controls, data and governance.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risk / high maturity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Reuse capability elsewhere; avoid over-investment.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risk / high maturity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and continuously improve; use as benchmark capability.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assessment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scoring criteria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Validate scores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roadmap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investment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4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Maturity transformation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movement between levels rather than completion of tasks.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4 — Maturity assessment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3200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26364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9921240" y="1627632"/>
            <a:ext cx="17373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Capability score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063240" y="2029968"/>
            <a:ext cx="32004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level by domain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263640" y="2029968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investment priority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9921240" y="2029968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Transformation Lead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Gap severity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063240" y="2827325"/>
            <a:ext cx="32004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Risk-weighted gap to target state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263640" y="2827325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critical gaps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9921240" y="2827325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delivery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3624682"/>
            <a:ext cx="32004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Milestones achieved with evidence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263640" y="3624682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Replan or remove blockers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9921240" y="3624682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5603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quality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063240" y="4422038"/>
            <a:ext cx="32004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/ audit support for score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263640" y="4422038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self-assessment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9921240" y="4422038"/>
            <a:ext cx="17373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QA / Audit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5603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Reassessment delta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063240" y="5219395"/>
            <a:ext cx="32004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Quarterly score movement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263640" y="5219395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 or redirect investment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9921240" y="5219395"/>
            <a:ext cx="17373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ExCo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Adaptive Compliance Maturity Model</dc:title>
  <dc:subject>The Adaptive Compliance Maturity Model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