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positioning this as a practical build guide, not a keynote summary. Emphasize that the chapter's idea becomes valuable only when leaders know how to implement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the case as an anonymized example. Avoid proprietary thresholds or customer details. Focus on operating principles, implementation sequence, and governance choices.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the closing action slide for executives. Ask them to identify what can begin immediately using existing teams and data.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make the content practical and credible. Failure modes are often more useful than best practices because they describe what leaders must actively prevent.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turns the deck into a facilitation tool. The presenter should leave with named owners, near-term actions, and a decision record.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the practical commitment: what will the organization build, measure, or change in the next quarter?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reusable template. Ask participants to fill in the left side before seeking governance approval; use the right side to standardize evidence quality.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forcing a specific discussion. The aim is not agreement; it is to reveal where the organization lacks evidence, decision rights, or ownership.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to set expectations: the deck is designed for a working session. Invite the audience to compare each section against their own current operating model.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Position the chapter as a practical bridge from the current operating problem to a measurable target state. Ask participants to name where their own organization sits today.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sequence as an implementation plan. Emphasize dependencies: do not automate controls before you understand ownership, evidence, and decision rights.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the matrix to force prioritization. The goal is to make governance choices explicit instead of treating every item as equally urgent.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Clarify decision rights. Many implementation programs stall because the organization never makes ownership explicit.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Use this as a reusable working template. Encourage teams to replace the example rows with their own current-state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E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4048" y="365760"/>
            <a:ext cx="11411712" cy="6080760"/>
          </a:xfrm>
          <a:prstGeom prst="rect">
            <a:avLst/>
          </a:prstGeom>
          <a:solidFill>
            <a:srgbClr val="0A1E2E">
              <a:alpha val="0"/>
            </a:srgbClr>
          </a:solidFill>
          <a:ln w="15240">
            <a:solidFill>
              <a:srgbClr val="C9A7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713232"/>
            <a:ext cx="5760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640080" y="1042416"/>
            <a:ext cx="2194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640080" y="1572768"/>
            <a:ext cx="6766560" cy="10972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Evidence Has Been There All Along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658368" y="2852928"/>
            <a:ext cx="6766560" cy="56692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D9E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convert enforcement actions into regulatory intelligence and governed change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818120" y="114300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01000" y="123444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7818120" y="192024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001000" y="201168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7818120" y="269748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C9A75C"/>
          </a:solidFill>
          <a:ln w="12700">
            <a:solidFill>
              <a:srgbClr val="C9A75C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01000" y="278892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7818120" y="347472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01000" y="356616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7818120" y="4251960"/>
            <a:ext cx="3154680" cy="420624"/>
          </a:xfrm>
          <a:prstGeom prst="roundRect">
            <a:avLst>
              <a:gd name="adj" fmla="val 17391"/>
            </a:avLst>
          </a:prstGeom>
          <a:solidFill>
            <a:srgbClr val="173B35"/>
          </a:solidFill>
          <a:ln w="12700">
            <a:solidFill>
              <a:srgbClr val="173B35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01000" y="4343400"/>
            <a:ext cx="2743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90-day plan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58368" y="5806440"/>
            <a:ext cx="484632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 deck with speaker notes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Practical case study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Turning enforcement into internal governance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1381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Situation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81381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major enforcement action highlighted static scenarios and weak escalation.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38912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1713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1713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risk was not the specific institution; it was a pattern that could recur elsewhere.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8092440" y="1600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0456" y="1728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8220456" y="2075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Findings were translated into an applicability review across products, controls and governance forums.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254203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67004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267004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 owners documented relevance, evidence, action plans and closure criteria.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6245352" y="3886200"/>
            <a:ext cx="3246120" cy="1508760"/>
          </a:xfrm>
          <a:prstGeom prst="roundRect">
            <a:avLst>
              <a:gd name="adj" fmla="val 484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73368" y="4014216"/>
            <a:ext cx="2999232" cy="310896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373368" y="4361688"/>
            <a:ext cx="2999232" cy="8503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EAF1E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value of enforcement analysis comes from pattern recognition, not headline awareness.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/ 60 / 90-day action plan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the concept into action without waiting for a multi-year transformation.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86968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 days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941832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Create regulatory intelligence tracker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taxonomy and severity criteria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Review 5 recent enforcement actions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Assign initial control owners</a:t>
            </a:r>
            <a:endParaRPr lang="en-US" sz="1080" dirty="0"/>
          </a:p>
        </p:txBody>
      </p:sp>
      <p:sp>
        <p:nvSpPr>
          <p:cNvPr id="12" name="Shape 10"/>
          <p:cNvSpPr/>
          <p:nvPr/>
        </p:nvSpPr>
        <p:spPr>
          <a:xfrm>
            <a:off x="4453128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54296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 days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709160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Run applicability workshops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Map findings to current controls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Open prioritized remediation actions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Define evidence and testing standards</a:t>
            </a:r>
            <a:endParaRPr lang="en-US" sz="1080" dirty="0"/>
          </a:p>
        </p:txBody>
      </p:sp>
      <p:sp>
        <p:nvSpPr>
          <p:cNvPr id="15" name="Shape 13"/>
          <p:cNvSpPr/>
          <p:nvPr/>
        </p:nvSpPr>
        <p:spPr>
          <a:xfrm>
            <a:off x="8220456" y="1600200"/>
            <a:ext cx="3337560" cy="4251960"/>
          </a:xfrm>
          <a:prstGeom prst="roundRect">
            <a:avLst>
              <a:gd name="adj" fmla="val 2192"/>
            </a:avLst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21624" y="1828800"/>
            <a:ext cx="29260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90 days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476488" y="2331720"/>
            <a:ext cx="2816352" cy="31546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Integrate with governance calendar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Create quarterly board summary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closure quality</a:t>
            </a:r>
            <a:endParaRPr lang="en-US" sz="1080" dirty="0"/>
          </a:p>
          <a:p>
            <a:pPr indent="0" marL="0">
              <a:buNone/>
            </a:pPr>
            <a:r>
              <a:rPr lang="en-US" sz="108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Update taxonomy based on lessons</a:t>
            </a:r>
            <a:endParaRPr lang="en-US" sz="10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Common failure modes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implementation efforts tend to stall.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554480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234440" y="1508760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Headline-only review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480560" y="1508760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Teams discuss penalties but do not translate findings into internal controls.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85800" y="2340864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234440" y="2295144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Over-remediation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480560" y="2295144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Generic actions dilute focus and overwhelm owners.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85800" y="3127248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234440" y="3081528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closure evidence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4480560" y="3081528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Actions close because work was done, not because effectiveness was proven.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85800" y="3913632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234440" y="3867912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pattern view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480560" y="3867912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Individual events are missed as evidence of systemic industry expectations.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85800" y="4700016"/>
            <a:ext cx="384048" cy="274320"/>
          </a:xfrm>
          <a:prstGeom prst="rect">
            <a:avLst/>
          </a:prstGeom>
          <a:solidFill>
            <a:srgbClr val="A85B3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234440" y="4654296"/>
            <a:ext cx="3108960" cy="2926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Poor ownership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480560" y="4654296"/>
            <a:ext cx="66751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Findings circulate without accountable owners or due dates.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Workshop exercise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slide to turn discussion into decisions.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77240" y="1508760"/>
            <a:ext cx="5120640" cy="4114800"/>
          </a:xfrm>
          <a:prstGeom prst="roundRect">
            <a:avLst>
              <a:gd name="adj" fmla="val 1778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51560" y="1783080"/>
            <a:ext cx="4480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60-minute working session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097280" y="2423160"/>
            <a:ext cx="434340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Choose one recent enforcement action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Extract recurring governance themes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Map themes to internal controls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Rate applicability and severity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Draft one remediation action with evidence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92240" y="1508760"/>
            <a:ext cx="4800600" cy="4114800"/>
          </a:xfrm>
          <a:prstGeom prst="roundRect">
            <a:avLst>
              <a:gd name="adj" fmla="val 1778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66560" y="1783080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Outputs to capture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812280" y="2423160"/>
            <a:ext cx="4023360" cy="2560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Completed applicability review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Root-cause taxonomy entry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Control map update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Named owner and due date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Closure evidence standard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leaders should do next.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57276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417320" y="155448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Treat enforcement actions as intelligence.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22960" y="235000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417320" y="233172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a taxonomy to see patterns.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822960" y="312724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417320" y="310896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Map external findings to internal controls.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22960" y="390448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417320" y="388620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Close remediation with evidence, not assertions.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22960" y="4681728"/>
            <a:ext cx="365760" cy="256032"/>
          </a:xfrm>
          <a:prstGeom prst="rect">
            <a:avLst/>
          </a:prstGeom>
          <a:solidFill>
            <a:srgbClr val="C9A75C"/>
          </a:solidFill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417320" y="4663440"/>
            <a:ext cx="93268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Escalate themes before they become findings.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22960" y="5623560"/>
            <a:ext cx="10424160" cy="34747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73B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Regulators have been publishing the playbook. The question is whether organizations are reading it operationally.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Reusable working template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Copy this slide into your own working session.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1508760"/>
            <a:ext cx="5120640" cy="4297680"/>
          </a:xfrm>
          <a:prstGeom prst="roundRect">
            <a:avLst>
              <a:gd name="adj" fmla="val 1702"/>
            </a:avLst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1783080"/>
            <a:ext cx="4389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Decision record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1005840" y="2331720"/>
            <a:ext cx="4297680" cy="2514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Decision required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Options considered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Evidence reviewed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Owner and approver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Date, rationale and conditions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Post-decision monitoring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446520" y="1508760"/>
            <a:ext cx="4892040" cy="4297680"/>
          </a:xfrm>
          <a:prstGeom prst="roundRect">
            <a:avLst>
              <a:gd name="adj" fmla="val 170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20840" y="1783080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Evidence pack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6766560" y="2331720"/>
            <a:ext cx="4206240" cy="2514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Data analysis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Risk assessment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Control impact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Customer impact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Legal/regulatory view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Testing and QA evidence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Questions for leaders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to start an executive or board discussion.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1554480"/>
            <a:ext cx="10424160" cy="3703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Treat enforcement actions as intelligence?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a taxonomy to see patterns?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Map external findings to internal controls?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Close remediation with evidence, not assertions?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Escalate themes before they become findings?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68680" y="5943600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Discussion prompt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063240" y="5897880"/>
            <a:ext cx="749808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73B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of these questions would be hardest to answer with evidence today?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agenda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to turn the chapter thesis into an operating capability.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600200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Define the target state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5943600" y="1554480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65392" y="1581912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Clarify the operating capability the chapter requires.</a:t>
            </a:r>
            <a:endParaRPr lang="en-US" sz="1320" dirty="0"/>
          </a:p>
        </p:txBody>
      </p:sp>
      <p:sp>
        <p:nvSpPr>
          <p:cNvPr id="12" name="Text 10"/>
          <p:cNvSpPr/>
          <p:nvPr/>
        </p:nvSpPr>
        <p:spPr>
          <a:xfrm>
            <a:off x="777240" y="2368296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Assess the current state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5943600" y="2322576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65392" y="2350008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structured diagnostics instead of abstract debate.</a:t>
            </a:r>
            <a:endParaRPr lang="en-US" sz="1320" dirty="0"/>
          </a:p>
        </p:txBody>
      </p:sp>
      <p:sp>
        <p:nvSpPr>
          <p:cNvPr id="15" name="Text 13"/>
          <p:cNvSpPr/>
          <p:nvPr/>
        </p:nvSpPr>
        <p:spPr>
          <a:xfrm>
            <a:off x="777240" y="3136392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Build the implementation sequence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5943600" y="3090672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65392" y="3118104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the minimum viable build before scaling.</a:t>
            </a:r>
            <a:endParaRPr lang="en-US" sz="1320" dirty="0"/>
          </a:p>
        </p:txBody>
      </p:sp>
      <p:sp>
        <p:nvSpPr>
          <p:cNvPr id="18" name="Text 16"/>
          <p:cNvSpPr/>
          <p:nvPr/>
        </p:nvSpPr>
        <p:spPr>
          <a:xfrm>
            <a:off x="777240" y="3904488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4. Assign decision rights and governance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5943600" y="3858768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65392" y="3886200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ownership and escalation explicit.</a:t>
            </a:r>
            <a:endParaRPr lang="en-US" sz="1320" dirty="0"/>
          </a:p>
        </p:txBody>
      </p:sp>
      <p:sp>
        <p:nvSpPr>
          <p:cNvPr id="21" name="Text 19"/>
          <p:cNvSpPr/>
          <p:nvPr/>
        </p:nvSpPr>
        <p:spPr>
          <a:xfrm>
            <a:off x="777240" y="4672584"/>
            <a:ext cx="47548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5. Measure outcomes and sustain improvement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5943600" y="4626864"/>
            <a:ext cx="457200" cy="457200"/>
          </a:xfrm>
          <a:prstGeom prst="chevron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65392" y="4654296"/>
            <a:ext cx="434340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Tie metrics to decisions, not reporting theatre.</a:t>
            </a:r>
            <a:endParaRPr lang="en-US" sz="13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problem to target state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85B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Current state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498080" y="15087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B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state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858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FF7EF"/>
          </a:solidFill>
          <a:ln w="12700">
            <a:solidFill>
              <a:srgbClr val="E8C5B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315200" y="1874520"/>
            <a:ext cx="3977640" cy="2926080"/>
          </a:xfrm>
          <a:prstGeom prst="roundRect">
            <a:avLst>
              <a:gd name="adj" fmla="val 2500"/>
            </a:avLst>
          </a:prstGeom>
          <a:solidFill>
            <a:srgbClr val="F1F8EE"/>
          </a:solidFill>
          <a:ln w="12700">
            <a:solidFill>
              <a:srgbClr val="BFD6B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Enforcement actions treated as isolated events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Gap assessments are inconsistent and defensive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Lessons are not mapped to controls or owners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Board receives headlines, not repeatable patterns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543800" y="2148840"/>
            <a:ext cx="3474720" cy="2240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Regulatory intelligence intake and triage process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Root-cause taxonomy applied to every event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Applicability and gap assessment linked to controls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Evidence-based remediation and closure process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138928" y="2816352"/>
            <a:ext cx="1783080" cy="777240"/>
          </a:xfrm>
          <a:prstGeom prst="rightArrow">
            <a:avLst/>
          </a:prstGeom>
          <a:solidFill>
            <a:srgbClr val="C9A75C"/>
          </a:solidFill>
          <a:ln w="12700">
            <a:solidFill>
              <a:srgbClr val="C9A75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49240" y="2953512"/>
            <a:ext cx="13258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Implementation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bridge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Implementation sequence: from enforcement action to control change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repeatable workflow for learning from the public record.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6692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0408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0408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Track enforcement, advisories, speeches and supervisory themes across jurisdictions.</a:t>
            </a:r>
            <a:endParaRPr lang="en-US" sz="870" dirty="0"/>
          </a:p>
        </p:txBody>
      </p:sp>
      <p:sp>
        <p:nvSpPr>
          <p:cNvPr id="13" name="Shape 11"/>
          <p:cNvSpPr/>
          <p:nvPr/>
        </p:nvSpPr>
        <p:spPr>
          <a:xfrm>
            <a:off x="2430780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49652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2567940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Triage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2567940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Classify relevance by product, risk typology, jurisdiction and control area.</a:t>
            </a:r>
            <a:endParaRPr lang="en-US" sz="870" dirty="0"/>
          </a:p>
        </p:txBody>
      </p:sp>
      <p:sp>
        <p:nvSpPr>
          <p:cNvPr id="17" name="Shape 15"/>
          <p:cNvSpPr/>
          <p:nvPr/>
        </p:nvSpPr>
        <p:spPr>
          <a:xfrm>
            <a:off x="4294632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413504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431792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Map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431792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Translate findings to internal controls, data sources, owners and evidence.</a:t>
            </a:r>
            <a:endParaRPr lang="en-US" sz="870" dirty="0"/>
          </a:p>
        </p:txBody>
      </p:sp>
      <p:sp>
        <p:nvSpPr>
          <p:cNvPr id="21" name="Shape 19"/>
          <p:cNvSpPr/>
          <p:nvPr/>
        </p:nvSpPr>
        <p:spPr>
          <a:xfrm>
            <a:off x="6158484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77356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295644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Assess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295644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Determine applicability, gap severity, root cause and business impact.</a:t>
            </a:r>
            <a:endParaRPr lang="en-US" sz="870" dirty="0"/>
          </a:p>
        </p:txBody>
      </p:sp>
      <p:sp>
        <p:nvSpPr>
          <p:cNvPr id="25" name="Shape 23"/>
          <p:cNvSpPr/>
          <p:nvPr/>
        </p:nvSpPr>
        <p:spPr>
          <a:xfrm>
            <a:off x="8022336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173B35"/>
          </a:solidFill>
          <a:ln w="12700">
            <a:solidFill>
              <a:srgbClr val="173B3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141208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8159496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Remediate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8159496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Assign accountable owners, due dates, testing standards and committee oversight.</a:t>
            </a:r>
            <a:endParaRPr lang="en-US" sz="870" dirty="0"/>
          </a:p>
        </p:txBody>
      </p:sp>
      <p:sp>
        <p:nvSpPr>
          <p:cNvPr id="29" name="Shape 27"/>
          <p:cNvSpPr/>
          <p:nvPr/>
        </p:nvSpPr>
        <p:spPr>
          <a:xfrm>
            <a:off x="9886188" y="1828800"/>
            <a:ext cx="1744980" cy="1965960"/>
          </a:xfrm>
          <a:prstGeom prst="roundRect">
            <a:avLst>
              <a:gd name="adj" fmla="val 4192"/>
            </a:avLst>
          </a:prstGeom>
          <a:solidFill>
            <a:srgbClr val="0A1E2E"/>
          </a:solidFill>
          <a:ln w="12700">
            <a:solidFill>
              <a:srgbClr val="0A1E2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005060" y="1938528"/>
            <a:ext cx="274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10023348" y="2212848"/>
            <a:ext cx="1488948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10023348" y="2697480"/>
            <a:ext cx="1488948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870" dirty="0">
                <a:solidFill>
                  <a:srgbClr val="E9EFE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findings to taxonomy, board reporting and future control design.</a:t>
            </a:r>
            <a:endParaRPr lang="en-US" sz="870" dirty="0"/>
          </a:p>
        </p:txBody>
      </p:sp>
      <p:sp>
        <p:nvSpPr>
          <p:cNvPr id="33" name="Text 31"/>
          <p:cNvSpPr/>
          <p:nvPr/>
        </p:nvSpPr>
        <p:spPr>
          <a:xfrm>
            <a:off x="822960" y="4480560"/>
            <a:ext cx="1042416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Enforcement actions are not only cautionary tales. They are a source of industry intelligence.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Regulatory intelligence intake log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Minimum fields for every enforcement action or advisory.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377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Field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880360" y="1627632"/>
            <a:ext cx="42062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Purpose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7086600" y="1627632"/>
            <a:ext cx="45720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02920" y="2029968"/>
            <a:ext cx="23774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Source and date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2880360" y="2029968"/>
            <a:ext cx="4206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Ensures traceability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7086600" y="2029968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DOJ, OCC, FCA, AUSTRAC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502920" y="2772461"/>
            <a:ext cx="23774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Finding theme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2880360" y="2772461"/>
            <a:ext cx="42062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Groups repeat patterns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7086600" y="2772461"/>
            <a:ext cx="45720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Static monitoring, weak CDD, escalation failure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02920" y="3514954"/>
            <a:ext cx="23774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Affected capability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2880360" y="3514954"/>
            <a:ext cx="4206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Links to internal control owners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7086600" y="3514954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TM, sanctions, KYC, fraud, AI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4257446"/>
            <a:ext cx="23774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Applicability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2880360" y="4257446"/>
            <a:ext cx="42062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Avoids generic remediation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7086600" y="4257446"/>
            <a:ext cx="457200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Direct, adjacent, not applicable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502920" y="4999939"/>
            <a:ext cx="23774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required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2880360" y="4999939"/>
            <a:ext cx="4206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Defines closure standard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7086600" y="4999939"/>
            <a:ext cx="457200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 map, test results, decision log</a:t>
            </a:r>
            <a:endParaRPr lang="en-US" sz="84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Root-cause taxonomy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a consistent language for lessons learned.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5603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Root cause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3063240" y="1627632"/>
            <a:ext cx="42062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Typical symptom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7269480" y="1627632"/>
            <a:ext cx="438912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 response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02920" y="2029968"/>
            <a:ext cx="25603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gap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3063240" y="2029968"/>
            <a:ext cx="4206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 never addressed the risk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7269480" y="2029968"/>
            <a:ext cx="43891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Redesign or add control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502920" y="2772461"/>
            <a:ext cx="25603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 gap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3063240" y="2772461"/>
            <a:ext cx="42062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Issue known but not escalated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7269480" y="2772461"/>
            <a:ext cx="43891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rights and committee cadence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502920" y="3514954"/>
            <a:ext cx="25603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gap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3063240" y="3514954"/>
            <a:ext cx="4206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 lacked required signal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7269480" y="3514954"/>
            <a:ext cx="43891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remediation and quality monitoring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4257446"/>
            <a:ext cx="25603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Ownership gap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3063240" y="4257446"/>
            <a:ext cx="420624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accountable control owner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7269480" y="4257446"/>
            <a:ext cx="4389120" cy="742493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RACI and performance objectives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502920" y="4999939"/>
            <a:ext cx="25603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Change gap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3063240" y="4999939"/>
            <a:ext cx="420624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Business evolved faster than control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7269480" y="4999939"/>
            <a:ext cx="4389120" cy="742493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lifecycle integration</a:t>
            </a:r>
            <a:endParaRPr lang="en-US" sz="84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Applicability assessment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Prioritize industry findings without over-remediating.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1508760"/>
            <a:ext cx="9966960" cy="4343400"/>
          </a:xfrm>
          <a:prstGeom prst="rect">
            <a:avLst/>
          </a:prstGeom>
          <a:solidFill>
            <a:srgbClr val="FDFBF6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 rot="16200000">
            <a:off x="137160" y="2880360"/>
            <a:ext cx="548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Severity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572000" y="5879592"/>
            <a:ext cx="2743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Applicability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9601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3E8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887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relevance / low severity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887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rationale; monitor theme for repeat signals.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5989320" y="155448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8F6EA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17920" y="175564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relevance / low severity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17920" y="212140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to control roadmap and QA testing.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9601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5F4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887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Low relevance / high severity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887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Brief senior governance; document non-applicability clearly.</a:t>
            </a:r>
            <a:endParaRPr lang="en-US" sz="1020" dirty="0"/>
          </a:p>
        </p:txBody>
      </p:sp>
      <p:sp>
        <p:nvSpPr>
          <p:cNvPr id="21" name="Shape 19"/>
          <p:cNvSpPr/>
          <p:nvPr/>
        </p:nvSpPr>
        <p:spPr>
          <a:xfrm>
            <a:off x="5989320" y="3703320"/>
            <a:ext cx="4800600" cy="1920240"/>
          </a:xfrm>
          <a:prstGeom prst="roundRect">
            <a:avLst>
              <a:gd name="adj" fmla="val 3810"/>
            </a:avLst>
          </a:prstGeom>
          <a:solidFill>
            <a:srgbClr val="FFF1ED"/>
          </a:solidFill>
          <a:ln w="12700">
            <a:solidFill>
              <a:srgbClr val="D8CCB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17920" y="3904488"/>
            <a:ext cx="4343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1E2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 relevance / high severity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217920" y="4270248"/>
            <a:ext cx="4343400" cy="10058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02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Immediate gap assessment, accountable owner and board visibility.</a:t>
            </a:r>
            <a:endParaRPr lang="en-US" sz="102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Regulatory intelligence RACI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 = Responsible | A = Accountable | C = Consulted | I = Informed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4688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Activity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297180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4206240" y="1627632"/>
            <a:ext cx="11430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534924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/ Tech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6583680" y="1627632"/>
            <a:ext cx="9144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Ops</a:t>
            </a:r>
            <a:endParaRPr lang="en-US" sz="880" dirty="0"/>
          </a:p>
        </p:txBody>
      </p:sp>
      <p:sp>
        <p:nvSpPr>
          <p:cNvPr id="14" name="Text 12"/>
          <p:cNvSpPr/>
          <p:nvPr/>
        </p:nvSpPr>
        <p:spPr>
          <a:xfrm>
            <a:off x="7498080" y="1627632"/>
            <a:ext cx="12344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Legal / Reg</a:t>
            </a:r>
            <a:endParaRPr lang="en-US" sz="880" dirty="0"/>
          </a:p>
        </p:txBody>
      </p:sp>
      <p:sp>
        <p:nvSpPr>
          <p:cNvPr id="15" name="Text 13"/>
          <p:cNvSpPr/>
          <p:nvPr/>
        </p:nvSpPr>
        <p:spPr>
          <a:xfrm>
            <a:off x="8732520" y="1627632"/>
            <a:ext cx="10972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/ ExCo</a:t>
            </a:r>
            <a:endParaRPr lang="en-US" sz="880" dirty="0"/>
          </a:p>
        </p:txBody>
      </p:sp>
      <p:sp>
        <p:nvSpPr>
          <p:cNvPr id="16" name="Text 14"/>
          <p:cNvSpPr/>
          <p:nvPr/>
        </p:nvSpPr>
        <p:spPr>
          <a:xfrm>
            <a:off x="502920" y="202996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 enforcement themes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297180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4206240" y="202996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534924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6583680" y="202996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7498080" y="202996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8732520" y="202996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502920" y="2754173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Conduct applicability review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297180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4206240" y="2754173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534924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583680" y="2754173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7498080" y="2754173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8732520" y="2754173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502920" y="3478378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Map to internal controls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297180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4206240" y="3478378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3" name="Text 31"/>
          <p:cNvSpPr/>
          <p:nvPr/>
        </p:nvSpPr>
        <p:spPr>
          <a:xfrm>
            <a:off x="534924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4" name="Text 32"/>
          <p:cNvSpPr/>
          <p:nvPr/>
        </p:nvSpPr>
        <p:spPr>
          <a:xfrm>
            <a:off x="6583680" y="3478378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35" name="Text 33"/>
          <p:cNvSpPr/>
          <p:nvPr/>
        </p:nvSpPr>
        <p:spPr>
          <a:xfrm>
            <a:off x="7498080" y="3478378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36" name="Text 34"/>
          <p:cNvSpPr/>
          <p:nvPr/>
        </p:nvSpPr>
        <p:spPr>
          <a:xfrm>
            <a:off x="8732520" y="3478378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37" name="Text 35"/>
          <p:cNvSpPr/>
          <p:nvPr/>
        </p:nvSpPr>
        <p:spPr>
          <a:xfrm>
            <a:off x="502920" y="4202582"/>
            <a:ext cx="24688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 remediation plan</a:t>
            </a:r>
            <a:endParaRPr lang="en-US" sz="840" dirty="0"/>
          </a:p>
        </p:txBody>
      </p:sp>
      <p:sp>
        <p:nvSpPr>
          <p:cNvPr id="38" name="Text 36"/>
          <p:cNvSpPr/>
          <p:nvPr/>
        </p:nvSpPr>
        <p:spPr>
          <a:xfrm>
            <a:off x="297180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40" dirty="0"/>
          </a:p>
        </p:txBody>
      </p:sp>
      <p:sp>
        <p:nvSpPr>
          <p:cNvPr id="39" name="Text 37"/>
          <p:cNvSpPr/>
          <p:nvPr/>
        </p:nvSpPr>
        <p:spPr>
          <a:xfrm>
            <a:off x="4206240" y="4202582"/>
            <a:ext cx="11430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0" name="Text 38"/>
          <p:cNvSpPr/>
          <p:nvPr/>
        </p:nvSpPr>
        <p:spPr>
          <a:xfrm>
            <a:off x="534924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1" name="Text 39"/>
          <p:cNvSpPr/>
          <p:nvPr/>
        </p:nvSpPr>
        <p:spPr>
          <a:xfrm>
            <a:off x="6583680" y="4202582"/>
            <a:ext cx="91440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</a:t>
            </a:r>
            <a:endParaRPr lang="en-US" sz="840" dirty="0"/>
          </a:p>
        </p:txBody>
      </p:sp>
      <p:sp>
        <p:nvSpPr>
          <p:cNvPr id="42" name="Text 40"/>
          <p:cNvSpPr/>
          <p:nvPr/>
        </p:nvSpPr>
        <p:spPr>
          <a:xfrm>
            <a:off x="7498080" y="4202582"/>
            <a:ext cx="123444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43" name="Text 41"/>
          <p:cNvSpPr/>
          <p:nvPr/>
        </p:nvSpPr>
        <p:spPr>
          <a:xfrm>
            <a:off x="8732520" y="4202582"/>
            <a:ext cx="1097280" cy="724205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4" name="Text 42"/>
          <p:cNvSpPr/>
          <p:nvPr/>
        </p:nvSpPr>
        <p:spPr>
          <a:xfrm>
            <a:off x="502920" y="4926787"/>
            <a:ext cx="24688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escalation</a:t>
            </a:r>
            <a:endParaRPr lang="en-US" sz="840" dirty="0"/>
          </a:p>
        </p:txBody>
      </p:sp>
      <p:sp>
        <p:nvSpPr>
          <p:cNvPr id="45" name="Text 43"/>
          <p:cNvSpPr/>
          <p:nvPr/>
        </p:nvSpPr>
        <p:spPr>
          <a:xfrm>
            <a:off x="297180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A/R</a:t>
            </a:r>
            <a:endParaRPr lang="en-US" sz="840" dirty="0"/>
          </a:p>
        </p:txBody>
      </p:sp>
      <p:sp>
        <p:nvSpPr>
          <p:cNvPr id="46" name="Text 44"/>
          <p:cNvSpPr/>
          <p:nvPr/>
        </p:nvSpPr>
        <p:spPr>
          <a:xfrm>
            <a:off x="4206240" y="4926787"/>
            <a:ext cx="11430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7" name="Text 45"/>
          <p:cNvSpPr/>
          <p:nvPr/>
        </p:nvSpPr>
        <p:spPr>
          <a:xfrm>
            <a:off x="534924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8" name="Text 46"/>
          <p:cNvSpPr/>
          <p:nvPr/>
        </p:nvSpPr>
        <p:spPr>
          <a:xfrm>
            <a:off x="6583680" y="4926787"/>
            <a:ext cx="91440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endParaRPr lang="en-US" sz="840" dirty="0"/>
          </a:p>
        </p:txBody>
      </p:sp>
      <p:sp>
        <p:nvSpPr>
          <p:cNvPr id="49" name="Text 47"/>
          <p:cNvSpPr/>
          <p:nvPr/>
        </p:nvSpPr>
        <p:spPr>
          <a:xfrm>
            <a:off x="7498080" y="4926787"/>
            <a:ext cx="123444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40" dirty="0"/>
          </a:p>
        </p:txBody>
      </p:sp>
      <p:sp>
        <p:nvSpPr>
          <p:cNvPr id="50" name="Text 48"/>
          <p:cNvSpPr/>
          <p:nvPr/>
        </p:nvSpPr>
        <p:spPr>
          <a:xfrm>
            <a:off x="8732520" y="4926787"/>
            <a:ext cx="1097280" cy="724205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A/I</a:t>
            </a:r>
            <a:endParaRPr lang="en-US" sz="84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6583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CHAPTER 2</a:t>
            </a:r>
            <a:endParaRPr lang="en-US" sz="82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2296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0A1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Regulatory intelligence dashboard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30352" y="1234440"/>
            <a:ext cx="8595360" cy="2286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 learning from external events.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02920" y="6473952"/>
            <a:ext cx="32918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ADAPTIVE COMPLIANCE SERIES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4069080" y="6473952"/>
            <a:ext cx="5120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53617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Ch. 2 — Regulatory intelligence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11201400" y="6446520"/>
            <a:ext cx="50292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C9A75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502920" y="6355080"/>
            <a:ext cx="11155680" cy="0"/>
          </a:xfrm>
          <a:prstGeom prst="line">
            <a:avLst/>
          </a:prstGeom>
          <a:noFill/>
          <a:ln w="6350">
            <a:solidFill>
              <a:srgbClr val="D8CCB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627632"/>
            <a:ext cx="265176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Metric</a:t>
            </a:r>
            <a:endParaRPr lang="en-US" sz="880" dirty="0"/>
          </a:p>
        </p:txBody>
      </p:sp>
      <p:sp>
        <p:nvSpPr>
          <p:cNvPr id="10" name="Text 8"/>
          <p:cNvSpPr/>
          <p:nvPr/>
        </p:nvSpPr>
        <p:spPr>
          <a:xfrm>
            <a:off x="3154680" y="1627632"/>
            <a:ext cx="338328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Definition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6537960" y="1627632"/>
            <a:ext cx="365760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it should trigger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10195560" y="1627632"/>
            <a:ext cx="1463040" cy="402336"/>
          </a:xfrm>
          <a:prstGeom prst="rect">
            <a:avLst/>
          </a:prstGeom>
          <a:solidFill>
            <a:srgbClr val="173B35"/>
          </a:solidFill>
          <a:ln w="5080">
            <a:solidFill>
              <a:srgbClr val="D8CCB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</a:t>
            </a:r>
            <a:endParaRPr lang="en-US" sz="880" dirty="0"/>
          </a:p>
        </p:txBody>
      </p:sp>
      <p:sp>
        <p:nvSpPr>
          <p:cNvPr id="13" name="Text 11"/>
          <p:cNvSpPr/>
          <p:nvPr/>
        </p:nvSpPr>
        <p:spPr>
          <a:xfrm>
            <a:off x="502920" y="2029968"/>
            <a:ext cx="26517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Theme recurrence</a:t>
            </a:r>
            <a:endParaRPr lang="en-US" sz="840" dirty="0"/>
          </a:p>
        </p:txBody>
      </p:sp>
      <p:sp>
        <p:nvSpPr>
          <p:cNvPr id="14" name="Text 12"/>
          <p:cNvSpPr/>
          <p:nvPr/>
        </p:nvSpPr>
        <p:spPr>
          <a:xfrm>
            <a:off x="3154680" y="2029968"/>
            <a:ext cx="33832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 findings by regulator and geography</a:t>
            </a:r>
            <a:endParaRPr lang="en-US" sz="840" dirty="0"/>
          </a:p>
        </p:txBody>
      </p:sp>
      <p:sp>
        <p:nvSpPr>
          <p:cNvPr id="15" name="Text 13"/>
          <p:cNvSpPr/>
          <p:nvPr/>
        </p:nvSpPr>
        <p:spPr>
          <a:xfrm>
            <a:off x="6537960" y="2029968"/>
            <a:ext cx="36576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Prioritize enterprise review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10195560" y="2029968"/>
            <a:ext cx="14630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 Affairs</a:t>
            </a:r>
            <a:endParaRPr lang="en-US" sz="840" dirty="0"/>
          </a:p>
        </p:txBody>
      </p:sp>
      <p:sp>
        <p:nvSpPr>
          <p:cNvPr id="17" name="Text 15"/>
          <p:cNvSpPr/>
          <p:nvPr/>
        </p:nvSpPr>
        <p:spPr>
          <a:xfrm>
            <a:off x="502920" y="2827325"/>
            <a:ext cx="26517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Applicability cycle time</a:t>
            </a:r>
            <a:endParaRPr lang="en-US" sz="840" dirty="0"/>
          </a:p>
        </p:txBody>
      </p:sp>
      <p:sp>
        <p:nvSpPr>
          <p:cNvPr id="18" name="Text 16"/>
          <p:cNvSpPr/>
          <p:nvPr/>
        </p:nvSpPr>
        <p:spPr>
          <a:xfrm>
            <a:off x="3154680" y="2827325"/>
            <a:ext cx="33832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Days from event to internal relevance decision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6537960" y="2827325"/>
            <a:ext cx="365760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Escalate slow assessments</a:t>
            </a:r>
            <a:endParaRPr lang="en-US" sz="840" dirty="0"/>
          </a:p>
        </p:txBody>
      </p:sp>
      <p:sp>
        <p:nvSpPr>
          <p:cNvPr id="20" name="Text 18"/>
          <p:cNvSpPr/>
          <p:nvPr/>
        </p:nvSpPr>
        <p:spPr>
          <a:xfrm>
            <a:off x="10195560" y="2827325"/>
            <a:ext cx="14630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</a:t>
            </a:r>
            <a:endParaRPr lang="en-US" sz="840" dirty="0"/>
          </a:p>
        </p:txBody>
      </p:sp>
      <p:sp>
        <p:nvSpPr>
          <p:cNvPr id="21" name="Text 19"/>
          <p:cNvSpPr/>
          <p:nvPr/>
        </p:nvSpPr>
        <p:spPr>
          <a:xfrm>
            <a:off x="502920" y="3624682"/>
            <a:ext cx="26517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 mapping completeness</a:t>
            </a:r>
            <a:endParaRPr lang="en-US" sz="840" dirty="0"/>
          </a:p>
        </p:txBody>
      </p:sp>
      <p:sp>
        <p:nvSpPr>
          <p:cNvPr id="22" name="Text 20"/>
          <p:cNvSpPr/>
          <p:nvPr/>
        </p:nvSpPr>
        <p:spPr>
          <a:xfrm>
            <a:off x="3154680" y="3624682"/>
            <a:ext cx="33832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findings mapped to controls</a:t>
            </a:r>
            <a:endParaRPr lang="en-US" sz="840" dirty="0"/>
          </a:p>
        </p:txBody>
      </p:sp>
      <p:sp>
        <p:nvSpPr>
          <p:cNvPr id="23" name="Text 21"/>
          <p:cNvSpPr/>
          <p:nvPr/>
        </p:nvSpPr>
        <p:spPr>
          <a:xfrm>
            <a:off x="6537960" y="3624682"/>
            <a:ext cx="36576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Assign owners and evidence</a:t>
            </a:r>
            <a:endParaRPr lang="en-US" sz="840" dirty="0"/>
          </a:p>
        </p:txBody>
      </p:sp>
      <p:sp>
        <p:nvSpPr>
          <p:cNvPr id="24" name="Text 22"/>
          <p:cNvSpPr/>
          <p:nvPr/>
        </p:nvSpPr>
        <p:spPr>
          <a:xfrm>
            <a:off x="10195560" y="3624682"/>
            <a:ext cx="14630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840" dirty="0"/>
          </a:p>
        </p:txBody>
      </p:sp>
      <p:sp>
        <p:nvSpPr>
          <p:cNvPr id="25" name="Text 23"/>
          <p:cNvSpPr/>
          <p:nvPr/>
        </p:nvSpPr>
        <p:spPr>
          <a:xfrm>
            <a:off x="502920" y="4422038"/>
            <a:ext cx="265176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Remediation closure quality</a:t>
            </a:r>
            <a:endParaRPr lang="en-US" sz="840" dirty="0"/>
          </a:p>
        </p:txBody>
      </p:sp>
      <p:sp>
        <p:nvSpPr>
          <p:cNvPr id="26" name="Text 24"/>
          <p:cNvSpPr/>
          <p:nvPr/>
        </p:nvSpPr>
        <p:spPr>
          <a:xfrm>
            <a:off x="3154680" y="4422038"/>
            <a:ext cx="338328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Closed actions with test evidence</a:t>
            </a:r>
            <a:endParaRPr lang="en-US" sz="840" dirty="0"/>
          </a:p>
        </p:txBody>
      </p:sp>
      <p:sp>
        <p:nvSpPr>
          <p:cNvPr id="27" name="Text 25"/>
          <p:cNvSpPr/>
          <p:nvPr/>
        </p:nvSpPr>
        <p:spPr>
          <a:xfrm>
            <a:off x="6537960" y="4422038"/>
            <a:ext cx="365760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Reject weak closure</a:t>
            </a:r>
            <a:endParaRPr lang="en-US" sz="840" dirty="0"/>
          </a:p>
        </p:txBody>
      </p:sp>
      <p:sp>
        <p:nvSpPr>
          <p:cNvPr id="28" name="Text 26"/>
          <p:cNvSpPr/>
          <p:nvPr/>
        </p:nvSpPr>
        <p:spPr>
          <a:xfrm>
            <a:off x="10195560" y="4422038"/>
            <a:ext cx="1463040" cy="797357"/>
          </a:xfrm>
          <a:prstGeom prst="rect">
            <a:avLst/>
          </a:prstGeom>
          <a:solidFill>
            <a:srgbClr val="F4F0E8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Testing / QA</a:t>
            </a:r>
            <a:endParaRPr lang="en-US" sz="840" dirty="0"/>
          </a:p>
        </p:txBody>
      </p:sp>
      <p:sp>
        <p:nvSpPr>
          <p:cNvPr id="29" name="Text 27"/>
          <p:cNvSpPr/>
          <p:nvPr/>
        </p:nvSpPr>
        <p:spPr>
          <a:xfrm>
            <a:off x="502920" y="5219395"/>
            <a:ext cx="265176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Board escalation rate</a:t>
            </a:r>
            <a:endParaRPr lang="en-US" sz="840" dirty="0"/>
          </a:p>
        </p:txBody>
      </p:sp>
      <p:sp>
        <p:nvSpPr>
          <p:cNvPr id="30" name="Text 28"/>
          <p:cNvSpPr/>
          <p:nvPr/>
        </p:nvSpPr>
        <p:spPr>
          <a:xfrm>
            <a:off x="3154680" y="5219395"/>
            <a:ext cx="338328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High-severity events escalated timely</a:t>
            </a:r>
            <a:endParaRPr lang="en-US" sz="840" dirty="0"/>
          </a:p>
        </p:txBody>
      </p:sp>
      <p:sp>
        <p:nvSpPr>
          <p:cNvPr id="31" name="Text 29"/>
          <p:cNvSpPr/>
          <p:nvPr/>
        </p:nvSpPr>
        <p:spPr>
          <a:xfrm>
            <a:off x="6537960" y="5219395"/>
            <a:ext cx="365760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Improve governance criteria</a:t>
            </a:r>
            <a:endParaRPr lang="en-US" sz="840" dirty="0"/>
          </a:p>
        </p:txBody>
      </p:sp>
      <p:sp>
        <p:nvSpPr>
          <p:cNvPr id="32" name="Text 30"/>
          <p:cNvSpPr/>
          <p:nvPr/>
        </p:nvSpPr>
        <p:spPr>
          <a:xfrm>
            <a:off x="10195560" y="5219395"/>
            <a:ext cx="1463040" cy="797357"/>
          </a:xfrm>
          <a:prstGeom prst="rect">
            <a:avLst/>
          </a:prstGeom>
          <a:solidFill>
            <a:srgbClr val="FDFBF6"/>
          </a:solidFill>
          <a:ln w="4445">
            <a:solidFill>
              <a:srgbClr val="D8CCB9"/>
            </a:solidFill>
          </a:ln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840" dirty="0">
                <a:solidFill>
                  <a:srgbClr val="1B24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CCO</a:t>
            </a:r>
            <a:endParaRPr lang="en-US" sz="84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The Adaptive Compliance Series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Evidence Has Been There All Along</dc:title>
  <dc:subject>The Evidence Has Been There All Along</dc:subject>
  <dc:creator>Micheal Sheehy</dc:creator>
  <cp:lastModifiedBy>Micheal Sheehy</cp:lastModifiedBy>
  <cp:revision>1</cp:revision>
  <dcterms:created xsi:type="dcterms:W3CDTF">2026-07-27T15:12:28Z</dcterms:created>
  <dcterms:modified xsi:type="dcterms:W3CDTF">2026-07-27T15:12:28Z</dcterms:modified>
</cp:coreProperties>
</file>