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positioning this as a practical build guide, not a keynote summary. Emphasize that the chapter's idea becomes valuable only when leaders know how to implement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the case as an anonymized example. Avoid proprietary thresholds or customer details. Focus on operating principles, implementation sequence, and governance choices.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the closing action slide for executives. Ask them to identify what can begin immediately using existing teams and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make the content practical and credible. Failure modes are often more useful than best practices because they describe what leaders must actively prevent.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turns the deck into a facilitation tool. The presenter should leave with named owners, near-term actions, and a decision record.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practical commitment: what will the organization build, measure, or change in the next quarter?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reusable template. Ask participants to fill in the left side before seeking governance approval; use the right side to standardize evidence quality.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forcing a specific discussion. The aim is not agreement; it is to reveal where the organization lacks evidence, decision rights, or ownership.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set expectations: the deck is designed for a working session. Invite the audience to compare each section against their own current operating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 the chapter as a practical bridge from the current operating problem to a measurable target state. Ask participants to name where their own organization sits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sequence as an implementation plan. Emphasize dependencies: do not automate controls before you understand ownership, evidence, and decision rights.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matrix to force prioritization. The goal is to make governance choices explicit instead of treating every item as equally urgent.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decision rights. Many implementation programs stall because the organization never makes ownership explicit.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E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4048" y="365760"/>
            <a:ext cx="11411712" cy="6080760"/>
          </a:xfrm>
          <a:prstGeom prst="rect">
            <a:avLst/>
          </a:prstGeom>
          <a:solidFill>
            <a:srgbClr val="0A1E2E">
              <a:alpha val="0"/>
            </a:srgbClr>
          </a:solidFill>
          <a:ln w="15240">
            <a:solidFill>
              <a:srgbClr val="C9A7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713232"/>
            <a:ext cx="5760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1042416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6766560" cy="1097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Industry Solved the Wrong Problem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658368" y="2852928"/>
            <a:ext cx="6766560" cy="5669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9E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shift transaction monitoring from efficiency optimization to effectiveness management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818120" y="114300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01000" y="123444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7818120" y="192024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01000" y="201168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818120" y="269748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C9A75C"/>
          </a:solidFill>
          <a:ln w="12700">
            <a:solidFill>
              <a:srgbClr val="C9A75C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01000" y="278892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818120" y="347472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01000" y="356616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818120" y="425196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01000" y="434340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90-day plan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58368" y="5806440"/>
            <a:ext cx="484632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 deck with speaker notes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Practical case study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Transaction-monitoring modernization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381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Situation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1381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high-volume payments environment generated significant alert noise while risk typologies evolved.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38912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1713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1713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organization needed to reduce friction without weakening detection or regulatory evidence.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9244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045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22045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Scenarios were inventoried, segmented, tested and mapped to typology coverage before tuning decisions.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54203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7004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267004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Changes were approved through model and control governance with documented challenge and post-change monitoring.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24535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7336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37336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EAF1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Efficiency is valuable only when it is accompanied by demonstrably stronger risk coverage.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/ 60 / 90-day action plan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the concept into action without waiting for a multi-year transformation.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days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41832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Build scenario and model inventory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Map controls to key typologies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Pull baseline alert and outcome data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top 10 burden controls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4453128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54296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 days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09160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Run segmentation and coverage review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Hold challenge sessions with investigators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Classify tune / retire / redesign actions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Set governance evidence standard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8220456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21624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 days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76488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Implement two priority changes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Monitor post-change detection and customer impact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Create monthly effectiveness dashboard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Report decision log to committee</a:t>
            </a:r>
            <a:endParaRPr lang="en-US" sz="10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failure modes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implementation efforts tend to stall.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554480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234440" y="1508760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Optimizing only noise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480560" y="1508760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Alert reduction without true-positive preservation can create blind spots.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5800" y="2340864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234440" y="2295144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typology owner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480560" y="2295144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drift when nobody owns the risk story behind them.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85800" y="3127248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234440" y="3081528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Weak evidence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480560" y="3081528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 decisions need documented analysis, not anecdotes.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5800" y="3913632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234440" y="3867912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post-change monitoring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480560" y="3867912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successful tuning decision must be verified after deployment.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85800" y="4700016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234440" y="4654296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metric mismatch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480560" y="4654296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Executives need effectiveness indicators, not only operational statistics.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Workshop exercise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slide to turn discussion into decisions.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1508760"/>
            <a:ext cx="5120640" cy="4114800"/>
          </a:xfrm>
          <a:prstGeom prst="roundRect">
            <a:avLst>
              <a:gd name="adj" fmla="val 177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1783080"/>
            <a:ext cx="4480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working session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97280" y="2423160"/>
            <a:ext cx="434340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Pick one high-volume scenario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Map it to a current typology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Review outcomes by customer segment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Decide tune / retire / redesign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Document evidence needed for approval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92240" y="1508760"/>
            <a:ext cx="4800600" cy="4114800"/>
          </a:xfrm>
          <a:prstGeom prst="roundRect">
            <a:avLst>
              <a:gd name="adj" fmla="val 177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66560" y="178308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Outputs to capture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812280" y="2423160"/>
            <a:ext cx="402336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Control objective statement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 coverage hypothesis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Required data and sample set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Change recommendation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Post-change monitoring plan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leaders should do next.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57276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417320" y="155448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Reset the objective from fewer alerts to better risk coverage.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235000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417320" y="233172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an inventory before changing controls.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22960" y="312724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417320" y="310896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Challenge legacy rules as actively as new models.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2960" y="390448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417320" y="388620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every tuning decision evidence-based.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22960" y="468172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417320" y="466344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 effectiveness, not only productivity.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22960" y="5623560"/>
            <a:ext cx="10424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73B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question is not whether the programme is quieter. It is whether it is safer.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Reusable working template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this slide into your own working session.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508760"/>
            <a:ext cx="5120640" cy="4297680"/>
          </a:xfrm>
          <a:prstGeom prst="roundRect">
            <a:avLst>
              <a:gd name="adj" fmla="val 1702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1783080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Decision record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1005840" y="2331720"/>
            <a:ext cx="429768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Decision required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Options considered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Evidence reviewed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Owner and approver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Date, rationale and conditions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Post-decision monitoring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46520" y="1508760"/>
            <a:ext cx="4892040" cy="4297680"/>
          </a:xfrm>
          <a:prstGeom prst="roundRect">
            <a:avLst>
              <a:gd name="adj" fmla="val 170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20840" y="1783080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Evidence pack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766560" y="2331720"/>
            <a:ext cx="420624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Data analysis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 assessment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Control impact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Customer impact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Legal/regulatory view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Testing and QA evidence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 for leaders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to start an executive or board discussion.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1554480"/>
            <a:ext cx="10424160" cy="3703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Reset the objective from fewer alerts to better risk coverage?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Create an inventory before changing controls?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Challenge legacy rules as actively as new models?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Make every tuning decision evidence-based?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Report effectiveness, not only productivity?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68680" y="5943600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Discussion prompt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063240" y="5897880"/>
            <a:ext cx="749808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of these questions would be hardest to answer with evidence today?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agenda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turn the chapter thesis into an operating capability.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00200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Define the target state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943600" y="1554480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65392" y="1581912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 the operating capability the chapter requires.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777240" y="2368296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Assess the current state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5943600" y="2322576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65392" y="2350008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structured diagnostics instead of abstract debate.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777240" y="3136392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Build the implementation sequence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943600" y="3090672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65392" y="3118104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minimum viable build before scaling.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777240" y="3904488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Assign decision rights and governance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5943600" y="3858768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65392" y="3886200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ownership and escalation explicit.</a:t>
            </a:r>
            <a:endParaRPr lang="en-US" sz="1320" dirty="0"/>
          </a:p>
        </p:txBody>
      </p:sp>
      <p:sp>
        <p:nvSpPr>
          <p:cNvPr id="21" name="Text 19"/>
          <p:cNvSpPr/>
          <p:nvPr/>
        </p:nvSpPr>
        <p:spPr>
          <a:xfrm>
            <a:off x="777240" y="4672584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Measure outcomes and sustain improvement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5943600" y="4626864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65392" y="4654296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 metrics to decisions, not reporting theatre.</a:t>
            </a:r>
            <a:endParaRPr lang="en-US" sz="13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problem to target state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state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498080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FF7EF"/>
          </a:solidFill>
          <a:ln w="12700">
            <a:solidFill>
              <a:srgbClr val="E8C5B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1F8EE"/>
          </a:solidFill>
          <a:ln w="12700">
            <a:solidFill>
              <a:srgbClr val="BFD6B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False-positive reduction treated as the primary objective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Scenario performance reviewed without risk coverage context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Legacy rules tuned repeatedly instead of challenged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Board reporting emphasizes volume and cost over effectiveness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438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Controls evaluated against risk coverage and typology relevance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Scenario inventory linked to risk appetite and customer segments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Tune / retire / redesign decisions are evidence-based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Governance asks whether controls still reflect current risk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138928" y="2816352"/>
            <a:ext cx="1783080" cy="777240"/>
          </a:xfrm>
          <a:prstGeom prst="rightArrow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49240" y="2953512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bridge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sequence: reset the objective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practical sequence for reassessing transaction monitoring effectiveness.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0408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Inventory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0408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Map scenarios, models, customer segments, risk typologies, data sources and owners.</a:t>
            </a:r>
            <a:endParaRPr lang="en-US" sz="870" dirty="0"/>
          </a:p>
        </p:txBody>
      </p:sp>
      <p:sp>
        <p:nvSpPr>
          <p:cNvPr id="13" name="Shape 11"/>
          <p:cNvSpPr/>
          <p:nvPr/>
        </p:nvSpPr>
        <p:spPr>
          <a:xfrm>
            <a:off x="2430780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49652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567940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2567940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Decompose alerts, true positives, escalations, SARs, customer impact and investigator outcomes.</a:t>
            </a:r>
            <a:endParaRPr lang="en-US" sz="870" dirty="0"/>
          </a:p>
        </p:txBody>
      </p:sp>
      <p:sp>
        <p:nvSpPr>
          <p:cNvPr id="17" name="Shape 15"/>
          <p:cNvSpPr/>
          <p:nvPr/>
        </p:nvSpPr>
        <p:spPr>
          <a:xfrm>
            <a:off x="4294632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13504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431792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Challenge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431792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each control is intended to detect and whether that risk still exists in current behavior.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6158484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77356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295644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Prioritize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295644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Rank controls by risk coverage, operational burden, false positives and uncertainty.</a:t>
            </a:r>
            <a:endParaRPr lang="en-US" sz="870" dirty="0"/>
          </a:p>
        </p:txBody>
      </p:sp>
      <p:sp>
        <p:nvSpPr>
          <p:cNvPr id="25" name="Shape 23"/>
          <p:cNvSpPr/>
          <p:nvPr/>
        </p:nvSpPr>
        <p:spPr>
          <a:xfrm>
            <a:off x="8022336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41208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159496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Redesign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159496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Tune, retire, replace or rebuild controls with documented rationale and testing evidence.</a:t>
            </a:r>
            <a:endParaRPr lang="en-US" sz="870" dirty="0"/>
          </a:p>
        </p:txBody>
      </p:sp>
      <p:sp>
        <p:nvSpPr>
          <p:cNvPr id="29" name="Shape 27"/>
          <p:cNvSpPr/>
          <p:nvPr/>
        </p:nvSpPr>
        <p:spPr>
          <a:xfrm>
            <a:off x="988618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00506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002334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002334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Establish recurring review, evidence standards, decision logs and accountable owners.</a:t>
            </a:r>
            <a:endParaRPr lang="en-US" sz="870" dirty="0"/>
          </a:p>
        </p:txBody>
      </p:sp>
      <p:sp>
        <p:nvSpPr>
          <p:cNvPr id="33" name="Text 31"/>
          <p:cNvSpPr/>
          <p:nvPr/>
        </p:nvSpPr>
        <p:spPr>
          <a:xfrm>
            <a:off x="822960" y="4480560"/>
            <a:ext cx="104241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fewer alerts. The goal is a defensible link between risk, detection, and governance.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Scenario inventory template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Minimum fields to make effectiveness measurable.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0116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Field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514600" y="1627632"/>
            <a:ext cx="4572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matters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7086600" y="1627632"/>
            <a:ext cx="4572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20116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typology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2514600" y="2029968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Links control to real financial crime risk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7086600" y="2029968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Structuring, mule activity, sanctions evasion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20116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Customer segment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2514600" y="2772461"/>
            <a:ext cx="45720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Prevents one-size-fits-all tuning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7086600" y="2772461"/>
            <a:ext cx="45720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SMB sellers, marketplaces, freelancers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20116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inputs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2514600" y="3514954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Identifies data gaps and dependencies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7086600" y="3514954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Geo, velocity, counterparties, device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20116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Outcome evidence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514600" y="4257446"/>
            <a:ext cx="45720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whether the control finds useful risk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7086600" y="4257446"/>
            <a:ext cx="45720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Escalations, SARs, confirmed cases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20116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status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2514600" y="4999939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Creates a governed action path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7086600" y="4999939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Keep, tune, retire, redesign</a:t>
            </a:r>
            <a:endParaRPr lang="en-US" sz="84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Tune, retire, replace or redesign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decision model for legacy controls.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36576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Condition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4160520" y="1627632"/>
            <a:ext cx="21945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Action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6355080" y="1627632"/>
            <a:ext cx="53035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needed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36576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risk coverage / high noise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4160520" y="2029968"/>
            <a:ext cx="21945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6355080" y="2029968"/>
            <a:ext cx="53035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Precision analysis, customer impact, TP retention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36576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risk coverage / high noise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4160520" y="2772461"/>
            <a:ext cx="21945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Retire or replace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6355080" y="2772461"/>
            <a:ext cx="53035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Coverage gap assessment and compensating controls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36576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Emerging typology not covered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4160520" y="3514954"/>
            <a:ext cx="21945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Redesign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355080" y="3514954"/>
            <a:ext cx="53035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Typology intelligence and back-testing sample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36576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coverage / deteriorating performance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4160520" y="4257446"/>
            <a:ext cx="21945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Investigate drift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6355080" y="4257446"/>
            <a:ext cx="53035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Population shift, threshold stability, investigator feedback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36576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Unknown coverage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4160520" y="4999939"/>
            <a:ext cx="21945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before deciding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6355080" y="4999939"/>
            <a:ext cx="53035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Sample review, QA, typology mapping</a:t>
            </a:r>
            <a:endParaRPr lang="en-US" sz="84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Prioritization matrix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to act first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1508760"/>
            <a:ext cx="9966960" cy="4343400"/>
          </a:xfrm>
          <a:prstGeom prst="rect">
            <a:avLst/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 rot="16200000">
            <a:off x="137160" y="2880360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Operational burden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72000" y="587959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coverage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9601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3E8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887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burden / low coverage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887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Retire or consolidate unless required by regulation.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59893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1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burden / low coverage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179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Redesign urgently; these controls consume capacity without proving value.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9601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887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burden / high coverage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887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and monitor; consider automation and governance evidence.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59893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EFF8EE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burden / high coverage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2179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Optimize carefully; protect detection while reducing customer and analyst friction.</a:t>
            </a:r>
            <a:endParaRPr lang="en-US" sz="10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Effectiveness review RACI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 = Responsible | A = Accountable | C = Consulted | I = Informed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468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Activity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97180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4206240" y="1627632"/>
            <a:ext cx="1143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34924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/ Tech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6583680" y="1627632"/>
            <a:ext cx="9144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Ops</a:t>
            </a:r>
            <a:endParaRPr lang="en-US" sz="880" dirty="0"/>
          </a:p>
        </p:txBody>
      </p:sp>
      <p:sp>
        <p:nvSpPr>
          <p:cNvPr id="14" name="Text 12"/>
          <p:cNvSpPr/>
          <p:nvPr/>
        </p:nvSpPr>
        <p:spPr>
          <a:xfrm>
            <a:off x="749808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 / Reg</a:t>
            </a:r>
            <a:endParaRPr lang="en-US" sz="880" dirty="0"/>
          </a:p>
        </p:txBody>
      </p:sp>
      <p:sp>
        <p:nvSpPr>
          <p:cNvPr id="15" name="Text 13"/>
          <p:cNvSpPr/>
          <p:nvPr/>
        </p:nvSpPr>
        <p:spPr>
          <a:xfrm>
            <a:off x="8732520" y="1627632"/>
            <a:ext cx="1097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/ ExCo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502920" y="202996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Maintain scenario inventory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297180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4206240" y="202996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534924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0" y="202996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749808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8732520" y="202996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502920" y="2754173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performance analysis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297180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4206240" y="2754173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34924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583680" y="2754173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749808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8732520" y="2754173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502920" y="347837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Challenge risk coverage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297180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4206240" y="347837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3" name="Text 31"/>
          <p:cNvSpPr/>
          <p:nvPr/>
        </p:nvSpPr>
        <p:spPr>
          <a:xfrm>
            <a:off x="534924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4" name="Text 32"/>
          <p:cNvSpPr/>
          <p:nvPr/>
        </p:nvSpPr>
        <p:spPr>
          <a:xfrm>
            <a:off x="6583680" y="347837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5" name="Text 33"/>
          <p:cNvSpPr/>
          <p:nvPr/>
        </p:nvSpPr>
        <p:spPr>
          <a:xfrm>
            <a:off x="749808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6" name="Text 34"/>
          <p:cNvSpPr/>
          <p:nvPr/>
        </p:nvSpPr>
        <p:spPr>
          <a:xfrm>
            <a:off x="8732520" y="347837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7" name="Text 35"/>
          <p:cNvSpPr/>
          <p:nvPr/>
        </p:nvSpPr>
        <p:spPr>
          <a:xfrm>
            <a:off x="502920" y="4202582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 control change</a:t>
            </a:r>
            <a:endParaRPr lang="en-US" sz="840" dirty="0"/>
          </a:p>
        </p:txBody>
      </p:sp>
      <p:sp>
        <p:nvSpPr>
          <p:cNvPr id="38" name="Text 36"/>
          <p:cNvSpPr/>
          <p:nvPr/>
        </p:nvSpPr>
        <p:spPr>
          <a:xfrm>
            <a:off x="297180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40" dirty="0"/>
          </a:p>
        </p:txBody>
      </p:sp>
      <p:sp>
        <p:nvSpPr>
          <p:cNvPr id="39" name="Text 37"/>
          <p:cNvSpPr/>
          <p:nvPr/>
        </p:nvSpPr>
        <p:spPr>
          <a:xfrm>
            <a:off x="4206240" y="4202582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0" name="Text 38"/>
          <p:cNvSpPr/>
          <p:nvPr/>
        </p:nvSpPr>
        <p:spPr>
          <a:xfrm>
            <a:off x="534924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1" name="Text 39"/>
          <p:cNvSpPr/>
          <p:nvPr/>
        </p:nvSpPr>
        <p:spPr>
          <a:xfrm>
            <a:off x="6583680" y="4202582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2" name="Text 40"/>
          <p:cNvSpPr/>
          <p:nvPr/>
        </p:nvSpPr>
        <p:spPr>
          <a:xfrm>
            <a:off x="749808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3" name="Text 41"/>
          <p:cNvSpPr/>
          <p:nvPr/>
        </p:nvSpPr>
        <p:spPr>
          <a:xfrm>
            <a:off x="8732520" y="4202582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4" name="Text 42"/>
          <p:cNvSpPr/>
          <p:nvPr/>
        </p:nvSpPr>
        <p:spPr>
          <a:xfrm>
            <a:off x="502920" y="4926787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 to governance</a:t>
            </a:r>
            <a:endParaRPr lang="en-US" sz="840" dirty="0"/>
          </a:p>
        </p:txBody>
      </p:sp>
      <p:sp>
        <p:nvSpPr>
          <p:cNvPr id="45" name="Text 43"/>
          <p:cNvSpPr/>
          <p:nvPr/>
        </p:nvSpPr>
        <p:spPr>
          <a:xfrm>
            <a:off x="297180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46" name="Text 44"/>
          <p:cNvSpPr/>
          <p:nvPr/>
        </p:nvSpPr>
        <p:spPr>
          <a:xfrm>
            <a:off x="4206240" y="4926787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7" name="Text 45"/>
          <p:cNvSpPr/>
          <p:nvPr/>
        </p:nvSpPr>
        <p:spPr>
          <a:xfrm>
            <a:off x="534924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8" name="Text 46"/>
          <p:cNvSpPr/>
          <p:nvPr/>
        </p:nvSpPr>
        <p:spPr>
          <a:xfrm>
            <a:off x="6583680" y="4926787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9" name="Text 47"/>
          <p:cNvSpPr/>
          <p:nvPr/>
        </p:nvSpPr>
        <p:spPr>
          <a:xfrm>
            <a:off x="749808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50" name="Text 48"/>
          <p:cNvSpPr/>
          <p:nvPr/>
        </p:nvSpPr>
        <p:spPr>
          <a:xfrm>
            <a:off x="8732520" y="4926787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1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Effectiveness dashboard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measures to change decisions, not decorate reports.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1 — From efficiency to effectiveness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468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971800" y="1627632"/>
            <a:ext cx="32918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Definition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6263640" y="1627632"/>
            <a:ext cx="37490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it should trigger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10012680" y="1627632"/>
            <a:ext cx="16459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24688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coverage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2971800" y="2029968"/>
            <a:ext cx="32918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typologies mapped to active controls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6263640" y="2029968"/>
            <a:ext cx="37490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Fill coverage gap or retire unsupported control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10012680" y="2029968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Financial Crime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24688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Detection yield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2971800" y="2827325"/>
            <a:ext cx="32918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escalations per scenario / segment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6263640" y="2827325"/>
            <a:ext cx="37490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Tune, redesign or test thresholds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10012680" y="2827325"/>
            <a:ext cx="16459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TM Governance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24688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Customer friction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971800" y="3624682"/>
            <a:ext cx="32918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Legitimate customers affected by holds or requests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6263640" y="3624682"/>
            <a:ext cx="37490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Adjust customer journey or evidence path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10012680" y="3624682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+ Compliance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24688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 velocity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2971800" y="4422038"/>
            <a:ext cx="32918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Time from issue detection to decision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263640" y="4422038"/>
            <a:ext cx="37490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Escalate stalled decisions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10012680" y="4422038"/>
            <a:ext cx="16459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CCO / Committee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24688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Post-change stability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2971800" y="5219395"/>
            <a:ext cx="32918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after tuning or redesign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6263640" y="5219395"/>
            <a:ext cx="37490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Rollback, monitor or scale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10012680" y="5219395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Owner</a:t>
            </a:r>
            <a:endParaRPr lang="en-US" sz="84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The Adaptive Compliance Series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Industry Solved the Wrong Problem</dc:title>
  <dc:subject>The Industry Solved the Wrong Problem</dc:subject>
  <dc:creator>Micheal Sheehy</dc:creator>
  <cp:lastModifiedBy>Micheal Sheehy</cp:lastModifiedBy>
  <cp:revision>1</cp:revision>
  <dcterms:created xsi:type="dcterms:W3CDTF">2026-07-27T15:12:28Z</dcterms:created>
  <dcterms:modified xsi:type="dcterms:W3CDTF">2026-07-27T15:12:28Z</dcterms:modified>
</cp:coreProperties>
</file>