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</p:sldIdLst>
  <p:notesMasterIdLst>
    <p:notesMasterId r:id="rId1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notesMaster" Target="notesMasters/notesMaster1.xml"/><Relationship Id="rId115" Type="http://schemas.openxmlformats.org/officeDocument/2006/relationships/presProps" Target="presProps.xml"/><Relationship Id="rId116" Type="http://schemas.openxmlformats.org/officeDocument/2006/relationships/viewProps" Target="viewProps.xml"/><Relationship Id="rId117" Type="http://schemas.openxmlformats.org/officeDocument/2006/relationships/theme" Target="theme/theme1.xml"/><Relationship Id="rId1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Industry Solved the Wrong Problem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shift transaction monitoring from efficiency optimization to effectiveness management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Transaction-monitoring modernization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high-volume payments environment generated significant alert noise while risk typologies evolved.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needed to reduce friction without weakening detection or regulatory evidence.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Scenarios were inventoried, segmented, tested and mapped to typology coverage before tuning decisions.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were approved through model and control governance with documented challenge and post-change monitoring.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Efficiency is valuable only when it is accompanied by demonstrably stronger risk coverage.</a:t>
            </a:r>
            <a:endParaRPr lang="en-US" sz="85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engaged after strategy is set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appetite not translated into product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Market entry decisions lack reusable frameworks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oversight focused on controls rather than strategic capability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involved in product and market design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appetite translated into executable guardrails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Market / product decisions supported by risk intelligence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sees compliance as trust, access and resilience infrastructure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embed compliance in business design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compliance from approval gate to strategic architecture.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early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Insert compliance into product, market and partnership discovery.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appetite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risk appetite into product guardrails, customer rules and corridor limits.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 opportunity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Evaluate commercial upside, regulatory feasibility, control readiness and trust impact.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controls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compliance requirements into workflow, data, monitoring and customer experience.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decision rights for approve, condition, pause or reject.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outcomes after launch and feed learning into strategy.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fastest company is the one that understands risk early enough to design around it.</a:t>
            </a:r>
            <a:endParaRPr lang="en-US" sz="15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compliance decision framework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before committing to product or market launch.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246120" y="1627632"/>
            <a:ext cx="4754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required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800100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options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legally offer it?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246120" y="2029968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Licence, jurisdiction, entity analysis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800100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/ restrict / restructure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control the risk?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246120" y="2772461"/>
            <a:ext cx="47548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KYC, sanctions, TM, fraud readiness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800100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/ condition / pause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customers be served well?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246120" y="3514954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Friction, evidence availability, appeals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800100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journey / localize controls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partners trust it?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246120" y="4257446"/>
            <a:ext cx="47548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Bank, network, enterprise due diligence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800100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early / strengthen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adapt if risk changes?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246120" y="4999939"/>
            <a:ext cx="47548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Monitoring, governance, kill switch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800100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Proceed with conditions / defer</a:t>
            </a:r>
            <a:endParaRPr lang="en-US" sz="84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compliance gates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that enables earlier certainty.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8288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Stage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331720" y="1627632"/>
            <a:ext cx="4937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question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26948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Discovery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331720" y="2029968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activities and jurisdictions are in scope?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26948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and risk hypothesis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828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331720" y="2772461"/>
            <a:ext cx="4937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built into the product?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26948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Controls, data fields, guardrails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331720" y="3514954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requirements implemented and testable?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26948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and test plan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828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331720" y="4257446"/>
            <a:ext cx="4937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residual risk be accepted?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26948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record and conditions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828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Post-launch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331720" y="4999939"/>
            <a:ext cx="4937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Did behavior match assumptions?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26948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 and adjustment plan</a:t>
            </a:r>
            <a:endParaRPr lang="en-US" sz="84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Opportunity decision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confuse speed with blind approval.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value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readiness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value / low control readiness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Deprioritize or delay; avoid consuming scarce governance capacity.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value / low control readiness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Invest, redesign or phase launch; do not force premature approval.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value / high control readiness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Proceed only if strategically useful; avoid complexity without return.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value / high control readiness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Accelerate with clear conditions and post-launch monitoring.</a:t>
            </a:r>
            <a:endParaRPr lang="en-US" sz="102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decision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entry assessment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control design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translation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decision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Post-launch review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compliance scorecard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what compliance creates, not only what it prevents.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metric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172200" y="1627632"/>
            <a:ext cx="3749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supported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921240" y="1627632"/>
            <a:ext cx="17373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enablement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69748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Proposal-to-risk decision time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172200" y="2029968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engagement model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921240" y="2029968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access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69748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due diligence cycle time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172200" y="2827325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evidence pack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921240" y="2827325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Dev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69748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regulatory issues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172200" y="3624682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governance / remediation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921240" y="3624682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experience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69748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Unnecessary document requests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172200" y="4422038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Localize or redesign control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921240" y="4422038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Resilience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69748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 response cycle time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172200" y="5219395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 adaptive capability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921240" y="5219395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ExCo</a:t>
            </a:r>
            <a:endParaRPr lang="en-US" sz="84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as growth infrastructure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payments company sought to scale products and corridors while maintaining partner and regulator confidence.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 compliance involvement risked redesign, delays and inconsistent market decisions.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requirements were moved earlier into product design, market assessment and customer journeys.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decision forums reviewed opportunity, risk, control readiness and trust impact together.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creates advantage when it reduces uncertainty between opportunity and responsible decision.</a:t>
            </a:r>
            <a:endParaRPr lang="en-US" sz="85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product approval lifecycle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late-stage compliance escalations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risk-appetite guardrails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upcoming product / market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Embed compliance in discovery phase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opportunity decision template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controls and evidence checklist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first strategic risk forum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post-launch risk review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decision cycle time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compliance advantage metrics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Codify approach into product lifecycle</a:t>
            </a:r>
            <a:endParaRPr lang="en-US" sz="10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scenario and model inventory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controls to key typologies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Pull baseline alert and outcome data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top 10 burden controls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segmentation and coverage review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Hold challenge sessions with investigators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Classify tune / retire / redesign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governance evidence standard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Implement two priority changes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Monitor post-change detection and customer impact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monthly effectiveness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decision log to committee</a:t>
            </a:r>
            <a:endParaRPr lang="en-US" sz="108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Gatekeeper posture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enters too late and becomes the face of delay.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too abstract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Statements do not translate into product decisions or system rules.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commercial literacy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misses business context and offers unusable advice.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post-launch review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Assumptions are never compared with actual customer behavior.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unmeasured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cannot demonstrate how compliance supports access and resilience.</a:t>
            </a:r>
            <a:endParaRPr lang="en-US" sz="11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strategic opportunity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Assess legal feasibility and control readiness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required product guardrails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decision options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post-launch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Opportunity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Product compliance gates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Risk-appetite translation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record template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Post-launch review plan</a:t>
            </a:r>
            <a:endParaRPr lang="en-US" sz="115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8 — Strategic capability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enables growth when it creates certainty.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appetite must become product logic.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infrastructure in payments and fintech.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compliance starts at discovery, not approval.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winning company understands risk first.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compliance is not just better compliance. It is better decision-making under uncertainty.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Optimizing only noise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reduction without true-positive preservation can create blind spots.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typology owner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drift when nobody owns the risk story behind them.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evidence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decisions need documented analysis, not anecdotes.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post-change monitoring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successful tuning decision must be verified after deployment.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metric mismatch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Executives need effectiveness indicators, not only operational statistics.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Pick one high-volume scenario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it to a current typology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outcomes by customer segment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Decide tune / retire / redesign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Document evidence needed for approval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objective statement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coverage hypothesis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Required data and sample set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recommendation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Post-change monitoring plan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Reset the objective from fewer alerts to better risk coverage.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inventory before changing controls.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legacy rules as actively as new models.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every tuning decision evidence-based.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effectiveness, not only productivity.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 not whether the programme is quieter. It is whether it is safer.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Evidence Has Been There All Along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convert enforcement actions into regulatory intelligence and governed change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Enforcement actions treated as isolated events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Gap assessments are inconsistent and defensive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Lessons are not mapped to controls or owners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receives headlines, not repeatable patterns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Regulatory intelligence intake and triage process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Root-cause taxonomy applied to every event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Applicability and gap assessment linked to controls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Evidence-based remediation and closure process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from enforcement action to control change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repeatable workflow for learning from the public record.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enforcement, advisories, speeches and supervisory themes across jurisdictions.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relevance by product, risk typology, jurisdiction and control area.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findings to internal controls, data sources, owners and evidence.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Determine applicability, gap severity, root cause and business impact.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accountable owners, due dates, testing standards and committee oversight.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findings to taxonomy, board reporting and future control design.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Enforcement actions are not only cautionary tales. They are a source of industry intelligence.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intake log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fields for every enforcement action or advisory.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and date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88036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Ensures traceability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DOJ, OCC, FCA, AUSTRAC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 theme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88036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Groups repeat patterns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Static monitoring, weak CDD, escalation failure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Affected capability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88036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to internal control owners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TM, sanctions, KYC, fraud, AI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88036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Avoids generic remediation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Direct, adjacent, not applicable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required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88036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Defines closure standard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map, test results, decision log</a:t>
            </a:r>
            <a:endParaRPr lang="en-US" sz="8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Root-cause taxonomy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consistent language for lessons learned.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Root cause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Typical symptom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26948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response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gap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06324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never addressed the risk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26948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or add control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gap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06324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known but not escalated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26948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 and committee cadence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gap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06324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lacked required signal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26948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remediation and quality monitoring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Ownership gap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accountable control owner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26948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RACI and performance objectives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gap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06324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evolved faster than control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26948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lifecycle integration</a:t>
            </a:r>
            <a:endParaRPr lang="en-US" sz="84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Applicability assessment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industry findings without over-remediating.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Severity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relevance / low severity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rationale; monitor theme for repeat signals.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8F6EA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relevance / low severity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to control roadmap and QA testing.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relevance / high severity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Brief senior governance; document non-applicability clearly.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relevance / high severity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gap assessment, accountable owner and board visibility.</a:t>
            </a:r>
            <a:endParaRPr lang="en-US" sz="102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enforcement themes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 applicability review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to internal controls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remediation plan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escalation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learning from external events.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651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15468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53796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it should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195560" y="1627632"/>
            <a:ext cx="1463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 recurrence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15468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findings by regulator and geography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53796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enterprise review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195560" y="2029968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 Affairs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6517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 cycle time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15468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event to internal relevance decision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3796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slow assessments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195560" y="2827325"/>
            <a:ext cx="1463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mapping completeness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15468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findings mapped to controls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3796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owners and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195560" y="3624682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6517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closure quality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15468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Closed actions with test evidence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3796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Reject weak closure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195560" y="4422038"/>
            <a:ext cx="1463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/ QA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escalation rate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15468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High-severity events escalated timely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53796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governance criteria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195560" y="5219395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Turning enforcement into internal governance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major enforcement action highlighted static scenarios and weak escalation.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risk was not the specific institution; it was a pattern that could recur elsewhere.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were translated into an applicability review across products, controls and governance forums.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owners documented relevance, evidence, action plans and closure criteria.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value of enforcement analysis comes from pattern recognition, not headline awareness.</a:t>
            </a:r>
            <a:endParaRPr lang="en-US" sz="8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regulatory intelligence tracker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taxonomy and severity criteria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5 recent enforcement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Assign initial control owners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applicability workshops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findings to current controls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Open prioritized remediation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evidence and testing standards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Integrate with governance calendar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quarterly board summary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closure quality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Update taxonomy based on lessons</a:t>
            </a:r>
            <a:endParaRPr lang="en-US" sz="108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Headline-only review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discuss penalties but do not translate findings into internal controls.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Over-remediation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Generic actions dilute focus and overwhelm owners.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closure evidence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Actions close because work was done, not because effectiveness was proven.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pattern view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Individual events are missed as evidence of systemic industry expectations.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Poor ownership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circulate without accountable owners or due dates.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Choose one recent enforcement action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Extract recurring governance themes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themes to internal controls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Rate applicability and severity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one remediation action with evidence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Completed applicability review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Root-cause taxonomy entry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map update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Named owner and due date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Closure evidence standard</a:t>
            </a:r>
            <a:endParaRPr lang="en-US" sz="1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enforcement actions as intelligence.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taxonomy to see patterns.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external findings to internal controls.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remediation with evidence, not assertions.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themes before they become findings.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Regulators have been publishing the playbook. The question is whether organizations are reading it operationally.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Model Begins Drifting on Day One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build a model-health and drift governance program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False-positive reduction treated as the primary objective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Scenario performance reviewed without risk coverage context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Legacy rules tuned repeatedly instead of challenged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reporting emphasizes volume and cost over effectiveness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Controls evaluated against risk coverage and typology relevance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Scenario inventory linked to risk appetite and customer segments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Tune / retire / redesign decisions are evidence-based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Governance asks whether controls still reflect current risk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Validation treated as a periodic event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health monitored through limited operational metrics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Drift signals are fragmented across teams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management too slow for emerging typologies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Continuous model-health dashboard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Drift indicators with action triggers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Clear model-change classification and approvals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Cross-functional drift review cadence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build the drift operating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model validation to model health management.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Catalogue models, scenarios, inputs, assumptions and expected behavior.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Instrument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model-health dataset across population, performance, outcomes and overrides.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data drift, concept drift, performance drift and operational anomalies.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signals as noise, investigation, tuning, recalibration or emergency change.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changes through risk-based governance with documented evidence.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 investigator outcomes and typology intelligence back into model design.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Drift is not a failure. Failing to detect and govern drift is the failure.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Minimum model-health dataset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signals required to explain change.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 category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452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question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population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06324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mix, product, corridor, values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45236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the population changed?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output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06324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rate, score distribution, threshold hits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45236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model behaving differently?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quality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06324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Escalations, SARs, QA, confirmed cases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45236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detection still useful?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feedback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Overrides, investigator comments, escalations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45236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experts seeing deterioration?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 context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06324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Typologies, sanctions, product changes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45236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the meaning of behavior changed?</a:t>
            </a:r>
            <a:endParaRPr lang="en-US" sz="84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Drift trigger playbook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thresholds should be calibrated by risk, model and history.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Indicator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Warning trigger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440680" y="1627632"/>
            <a:ext cx="28346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27532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Likely action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Alert-rate movement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697480" y="2029968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Meaningful variance from baseline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440680" y="2029968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variance without known cause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27532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population or data change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Precision decline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697480" y="2827325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Sustained deterioration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440680" y="2827325"/>
            <a:ext cx="28346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Deterioration plus QA concern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27532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review / tuning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shift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697480" y="3624682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Segment or corridor change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440680" y="3624682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segment dominates model use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27532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Recalibrate or segment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Investigator override rate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697480" y="4422038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Rising overrides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440680" y="4422038"/>
            <a:ext cx="28346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 inconsistent by team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27532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logic and guidance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typology signal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697480" y="5219395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External/internal intelligence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440680" y="5219395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Confirmed emerging risk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27532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redesign / emergency control</a:t>
            </a:r>
            <a:endParaRPr lang="en-US" sz="78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change classification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governance intensity to risk.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Predictability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Minor / expected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 update or parameter adjustment within approved tolerance.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Minor / unexpected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Expedited review; confirm no data defect or control gap.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/ expected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 approval, validation impact assessment and post-change monitoring.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/ urgent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 governance, senior approval, rollback plan and enhanced monitoring.</a:t>
            </a:r>
            <a:endParaRPr lang="en-US" sz="102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drift governance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model inventory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Produce health dashboard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drift signals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material change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systemic issue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health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metric should trigger a defined decision path.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Formula / source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35508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Frequency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stability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97180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Distribution shift by segment / corridor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35508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data or product change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distribution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97180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bands against baseline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35508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 review or recalibration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 / monthly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precision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97180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cases / alerts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35508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or redesign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 variance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97180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 by investigator / team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35508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or model logic review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Drift action cycle time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97180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 to governance decision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35508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review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Payment product change and model drift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new product changed customer payment behavior more quickly than scheduled review cycles could capture.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continued operating normally but the assumptions behind normal behavior changed.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and outcome monitoring identified shifts by segment, corridor and product usage.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owner and compliance team classified the change, approved targeted recalibration and monitored post-change outcomes.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change is often the root cause of model drift; governance must be close to product evolution.</a:t>
            </a:r>
            <a:endParaRPr lang="en-US" sz="8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Catalogue models and assumptions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drift categories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available health signals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2 priority models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minimum health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draft triggers and escalation paths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first drift review meeting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change classification policy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post-change monitoring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Integrate typology intelligence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Formalize emergency change process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model-health summary to governance</a:t>
            </a:r>
            <a:endParaRPr lang="en-US" sz="10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reset the objective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sequence for reassessing transaction monitoring effectiveness.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scenarios, models, customer segments, risk typologies, data sources and owners.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Decompose alerts, true positives, escalations, SARs, customer impact and investigator outcomes.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each control is intended to detect and whether that risk still exists in current behavior.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Rank controls by risk coverage, operational burden, false positives and uncertainty.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Tune, retire, replace or rebuild controls with documented rationale and testing evidence.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Establish recurring review, evidence standards, decision logs and accountable owners.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fewer alerts. The goal is a defensible link between risk, detection, and governance.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Validation-only mindset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model can pass validation and still become less relevant to current risk.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business context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metrics are misread when product or customer behavior changes.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Unowned assumptions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Assumptions age without a named owner to challenge them.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trigger discipline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Signals are observed but not tied to decisions or escalation.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Slow change governance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Excessive process can create risk when urgent changes are needed.</a:t>
            </a:r>
            <a:endParaRPr lang="en-US" sz="11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Choose one production model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List the assumptions behind it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available drift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warning and escalation triggers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a model-change pathway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assumption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Minimum monitoring dataset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Trigger and escalation table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classification matrix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Post-change monitoring plan</a:t>
            </a:r>
            <a:endParaRPr lang="en-US" sz="11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model drifts because the environment changes.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assumptions, not just performance.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drift signals to governance actions.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model changes by materiality and urgency.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learning loops from investigations back to models.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goal is not to eliminate drift. It is to recognize it before risk does.</a:t>
            </a:r>
            <a:endParaRPr lang="en-US" sz="1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Adaptive Compliance Maturity Model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assess maturity and build a practical transformation roadmap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Maturity measured by technology adoption rather than capability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Frameworks are not linked to evidence or investment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Organizations do not know where to prioritize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Target state defined aspirationally, not operationally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Scored maturity assessment by capability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standards for each maturity level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Heat map by governance, data, people, technology and intelligence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Twelve-month roadmap with sequenced investments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assess, prioritize, build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maturity measurable and actionable.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levels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maturity levels into observable behaviors and evidence.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capabilities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 governance, data, technology, people, intelligence and execution separately.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Heat map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high-risk gaps and inconsistent maturity across functions or regions.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work based on risk, feasibility, dependencies and executive value.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12-month plan with owners, milestones and measurable outcomes.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quarterly to prove movement and adapt investment.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 is not a label. It is a set of observable capabilities with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Capability scoring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each dimension independently; avoid averaging away weak spots.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011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514600" y="1627632"/>
            <a:ext cx="3017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1 signal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532120" y="1627632"/>
            <a:ext cx="3017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3 signal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549640" y="1627632"/>
            <a:ext cx="31089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5 signal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514600" y="2029968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Reactive issue forums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532120" y="2029968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evidence-based review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549640" y="2029968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Predictive, exception-driven governance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0116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514600" y="2827325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Fragmented and manual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532120" y="2827325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Defined feeds and quality rules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549640" y="2827325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intelligence layer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514600" y="3624682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Point solutions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532120" y="3624682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Integrated monitoring and workflow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549640" y="3624682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AI-assisted continuous governance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0116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514600" y="4422038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 expertise in silos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532120" y="4422038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Cross-functional ownership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549640" y="4422038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organization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514600" y="5219395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activity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532120" y="5219395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Effectiveness and responsiveness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549640" y="5219395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capacity and trust outcomes</a:t>
            </a:r>
            <a:endParaRPr lang="en-US" sz="78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standard by maturity level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proof should exist before claiming a level.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463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1965960" y="1627632"/>
            <a:ext cx="38404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show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806440" y="1627632"/>
            <a:ext cx="58521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 of evidence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Reactive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1965960" y="2029968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after issues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5806440" y="2029968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logs, audit findings, backlog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4630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Periodic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965960" y="2772461"/>
            <a:ext cx="38404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 review cycle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806440" y="2772461"/>
            <a:ext cx="58521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Committee packs, validation calendar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Continuous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1965960" y="3514954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monitoring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5806440" y="3514954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Dashboards, trigger logs, QA trends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4630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Adaptive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1965960" y="4257446"/>
            <a:ext cx="38404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Governed response to change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806440" y="4257446"/>
            <a:ext cx="58521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records, product gates, risk intelligence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Intelligent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1965960" y="4999939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Predictive, AI-assisted governance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806440" y="4999939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cards, agent logs, explainability evidence</a:t>
            </a:r>
            <a:endParaRPr lang="en-US" sz="84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heat-map prioritization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where risk and capability gaps intersect.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exposure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/ low maturity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Monitor; fold into longer-term capability plan.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/ low maturity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immediately; build controls, data and governance.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/ high maturity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Reuse capability elsewhere; avoid over-investment.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/ high maturity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and continuously improve; use as benchmark capability.</a:t>
            </a:r>
            <a:endParaRPr lang="en-US" sz="10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Scenario inventory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fields to make effectiveness measurable.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011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514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matters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typology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514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control to real financial crime risk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Structuring, mule activity, sanctions evasion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011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segment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514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Prevents one-size-fits-all tuning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SMB sellers, marketplaces, freelancers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inputs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514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Identifies data gaps and dependencies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Geo, velocity, counterparties, device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011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evidence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514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whether the control finds useful risk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Escalations, SARs, confirmed cases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status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514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a governed action path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Keep, tune, retire, redesign</a:t>
            </a:r>
            <a:endParaRPr lang="en-US" sz="84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assessment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scoring criteria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scores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roadmap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investment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transformation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movement between levels rather than completion of tasks.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3200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26364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921240" y="1627632"/>
            <a:ext cx="17373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Capability score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063240" y="2029968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level by domain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26364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investment priority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921240" y="2029968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Transformation Lead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 severity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063240" y="2827325"/>
            <a:ext cx="32004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Risk-weighted gap to target state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26364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critical gaps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921240" y="2827325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delivery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3624682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Milestones achieved with evidence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26364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Replan or remove blockers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921240" y="3624682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quality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063240" y="4422038"/>
            <a:ext cx="32004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/ audit support for score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26364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self-assessment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921240" y="4422038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/ Audit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Reassessment delta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063240" y="5219395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Quarterly score movement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26364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 or redirect investment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921240" y="5219395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ExCo</a:t>
            </a:r>
            <a:endParaRPr lang="en-US" sz="84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 assessment across a global function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global compliance organization had strong tools but uneven maturity across regions and capabilities.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reporting could not distinguish technology maturity from governance maturity.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Capabilities were scored separately with evidence, producing a heat map and investment sequence.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items were assigned owners, milestones and quarterly reassessment criteria.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does not mature evenly; the heat map reveals where leadership attention matters.</a:t>
            </a:r>
            <a:endParaRPr lang="en-US" sz="8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maturity criteria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sources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pilot assessment in one area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Agree target maturity by capability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Complete enterprise heat map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Validate scores with evidence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Prioritize gaps by risk and feasibility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12-month roadmap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top 3 initiatives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quarterly reassessment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Tie roadmap to budget and OKRs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maturity movement to governance</a:t>
            </a:r>
            <a:endParaRPr lang="en-US" sz="108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= maturity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are mistaken for operating capability.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Averaging scores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maturity in one area hides material weakness in another.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evidence standard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self-rate without proof.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target state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Assessment becomes descriptive instead of directional.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many priorities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fails because everything is urgent.</a:t>
            </a:r>
            <a:endParaRPr lang="en-US" sz="11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Score one capability against five levels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supporting the score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target state for 12 months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 biggest gap and dependency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Write one roadmap action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Capability scorecard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Maturity heat map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Target-state choices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12-month roadmap</a:t>
            </a:r>
            <a:endParaRPr lang="en-US" sz="11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maturity by learning capacity, not tool sophistication.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capabilities separately.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evidence for every rating.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heat maps to prioritize investment.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 maturity quarterly.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is the organization’s ability to convert intelligence into better decisions.</a:t>
            </a:r>
            <a:endParaRPr lang="en-US" sz="1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Won’t Replace Compliance. It Will Replace Static Governance.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implement AI with accountability, oversight and human judgment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AI use cases selected opportunistically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Human-in-the-loop undefined or symbolic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Output quality and hallucination controls unclear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reporting focuses on excitement rather than risk and accountability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AI use-case inventory and risk tiering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Clear human review, approval and override design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cards, testing, auditability and incident response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AI used to improve governance awareness, not obscure accountability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Tune, retire, replace or redesign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decision model for legacy controls.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Condition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41605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355080" y="1627632"/>
            <a:ext cx="5303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needed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coverage / high noise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4160520" y="2029968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6355080" y="2029968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Precision analysis, customer impact, TP retention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coverage / high noise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4160520" y="2772461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or replace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6355080" y="2772461"/>
            <a:ext cx="53035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 gap assessment and compensating controls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Emerging typology not covered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4160520" y="3514954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355080" y="3514954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Typology intelligence and back-testing sample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coverage / deteriorating performance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4160520" y="4257446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drift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355080" y="4257446"/>
            <a:ext cx="53035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shift, threshold stability, investigator feedback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Unknown coverage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160520" y="4999939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before deciding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6355080" y="4999939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Sample review, QA, typology mapping</a:t>
            </a:r>
            <a:endParaRPr lang="en-US" sz="84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govern AI before scaling it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AI governance path for compliance leaders.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AI use cases, data sources, decisions influenced and user groups.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Tier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by risk: assist, recommend, decide, execute.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human review, quality testing, privacy, security and output controls.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model cards, use-case approval, vendor due diligence and accountability.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accuracy, overrides, drift, bias, incidents and user behavior.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Expand only when evidence shows quality, safety and governance maturity.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question is not whether AI is useful. The question is what decisions it influences and who remains accountable.</a:t>
            </a:r>
            <a:endParaRPr lang="en-US" sz="15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use-case risk tiers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intensity increases with decision impact.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Tier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160020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role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397764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7452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Required governance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1097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Assist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1600200" y="2029968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Summarizes or drafts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397764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narrative, policy summary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7452360" y="2029968"/>
            <a:ext cx="42062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sampling, user training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1097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Recommend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1600200" y="2827325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Suggests action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397764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rationale, alert prioritization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7452360" y="2827325"/>
            <a:ext cx="42062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approval, override tracking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1097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Decide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1600200" y="3624682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Determines outcome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397764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Auto-close, risk rating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7452360" y="3624682"/>
            <a:ext cx="42062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Validation, governance approval, monitoring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1097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Execute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1600200" y="4422038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Takes action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397764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Freeze, exit, report submission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7452360" y="4422038"/>
            <a:ext cx="42062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scrutiny, legal review, incident plan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1097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Systemic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1600200" y="5219395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Impacts enterprise governance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397764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agents monitoring controls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7452360" y="5219395"/>
            <a:ext cx="42062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visibility, model risk framework</a:t>
            </a:r>
            <a:endParaRPr lang="en-US" sz="78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control checklist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controls before production use.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area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define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452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privacy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88036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Permitted data and retention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45236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map, privacy review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88036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set and acceptance criteria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45236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results, benchmark tests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Explainability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88036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output was produced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45236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Rationale logs, model card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oversight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88036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approves or overrides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45236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 and decision log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response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88036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happens when AI fails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45236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 playbook</a:t>
            </a:r>
            <a:endParaRPr lang="en-US" sz="84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Human oversight design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oversight to AI influence.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impact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autonomy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impact / low autonomy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review and QA sampling.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impact / low autonomy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Mandatory human approval and decision logging.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impact / high autonomy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for drift and customer impact.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impact / high autonomy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or require enhanced governance, validation and board visibility.</a:t>
            </a:r>
            <a:endParaRPr lang="en-US" sz="102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compliance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use-case inventory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 model risk review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human oversight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AI quality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AI incident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governance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should reveal risk, quality and adoption.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32918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172200" y="1627632"/>
            <a:ext cx="38404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 accuracy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880360" y="2029968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Correct outputs / tested cases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172200" y="2029968"/>
            <a:ext cx="38404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Retrain, restrict or rollback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Owner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 rate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880360" y="2827325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overrides of AI recommendation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172200" y="2827325"/>
            <a:ext cx="38404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logic or user guidance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Ops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Hallucination incidents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880360" y="3624682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Unsupported or false outputs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172200" y="3624682"/>
            <a:ext cx="38404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response and root cause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Governance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reliance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880360" y="4422038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without proper review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172200" y="4422038"/>
            <a:ext cx="38404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or control change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 Lead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impact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880360" y="5219395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Adverse actions influenced by AI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172200" y="5219395"/>
            <a:ext cx="38404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Enhanced review and testing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4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AI-assisted governance, not autonomous compliance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compliance team wanted to use AI to improve investigator productivity and governance awareness.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risk was treating AI as a black-box decision maker rather than a governed assistant.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cases were tiered; summaries and recommendations required human approval and QA sampling.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cards, testing, override logs and incident procedures were implemented before scaling.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creates advantage when it improves awareness and judgment while preserving accountability.</a:t>
            </a:r>
            <a:endParaRPr lang="en-US" sz="85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AI use-case inventory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Classify decision influence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sensitive data exposure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low-risk pilot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model card template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human review workflow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QA and override tracking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Complete privacy and legal review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governed pilot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Monitor quality and incidents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to AI governance forum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Decide scale / refine / stop</a:t>
            </a:r>
            <a:endParaRPr lang="en-US" sz="108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Use-case sprawl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pilots multiply without inventory or risk tiering.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Fake human-in-loop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review exists in theory but not in workflow or evidence.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output testing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assume fluency equals accuracy.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auditability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influenced by AI cannot be reconstructed.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Scaling too fast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useful pilot becomes enterprise risk before governance matures.</a:t>
            </a:r>
            <a:endParaRPr lang="en-US" sz="11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List current and planned AI uses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Classify each by decision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required human controls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evidence needed for approval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one pilot and one prohibited use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AI use-case inventory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Risk-tier classification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Human oversight design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card draft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QA and incident plan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Prioritization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to act first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burden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burden / low coverage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or consolidate unless required by regulation.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burden / low coverage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urgently; these controls consume capacity without proving value.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burden / high coverage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and monitor; consider automation and governance evidence.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burden / high coverage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Optimize carefully; protect detection while reducing customer and analyst friction.</a:t>
            </a:r>
            <a:endParaRPr lang="en-US" sz="102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5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5 — AI governance implementation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governance starts with use-case inventory.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Oversight must match decision impact.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accountability must be designed into workflow.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outputs before scaling.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AI to strengthen governance awareness.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future is not autonomous compliance. It is augmented governance.</a:t>
            </a:r>
            <a:endParaRPr lang="en-US" sz="1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Designing an Adaptive Compliance Organization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structure teams, decision rights and intelligence flows for continuous adaptation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Specialist teams operate in silos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Product and compliance engagement occurs too late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rights unclear across global and regional teams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Global hubs used for capacity rather than intelligence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Connected intelligence network across functions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embedded early in product and market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Clear global/regional RACI and escalation paths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Centers of excellence and hubs that improve resilience and insight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design for learning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an operating model that moves information faster than risk evolves.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teams, forums, handoffs, decisions and information flows.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global standards, regional roles, centers of excellence and product engagement.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RACI for product approvals, model changes, crises and regulatory events.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shared intelligence forums and data products across functions.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Cadence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governance rhythm: daily signals, weekly triage, monthly decisions, quarterly board.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hubs to strengthen coverage, expertise, resilience and local intelligence.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compliance is an operating model, not a software implementation.</a:t>
            </a:r>
            <a:endParaRPr lang="en-US" sz="15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Operating-model design choices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decisions leaders must make explicitly.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246120" y="1627632"/>
            <a:ext cx="41148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360920" y="1627632"/>
            <a:ext cx="4297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criteria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vs local ownership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246120" y="2029968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Centralized, regional, hybrid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360920" y="2029968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complexity, customer proximity, risk appetite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Centers of excellence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246120" y="2772461"/>
            <a:ext cx="4114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TM, sanctions, KYC, model governance, AI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360920" y="2772461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 for expertise and consistency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compliance engagement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246120" y="3514954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Gate, embedded, squad model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360920" y="3514954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velocity and control complexity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Hubs and coverage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246120" y="4257446"/>
            <a:ext cx="4114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Single site, regional hubs, follow-the-sun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360920" y="4257446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Resilience, language, talent, risk geography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Intelligence sharing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246120" y="4999939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Reports, forums, shared platform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360920" y="4999939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 and cross-functional relevance</a:t>
            </a:r>
            <a:endParaRPr lang="en-US" sz="84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Governance cadence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decisions require different rhythms.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Cadence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14884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806440" y="1627632"/>
            <a:ext cx="3200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Participants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006840" y="1627632"/>
            <a:ext cx="2651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Outputs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14884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Emerging signals and urgent escalations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806440" y="2029968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Ops, fraud, sanctions, TM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006840" y="2029968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 and owners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772461"/>
            <a:ext cx="16459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14884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Cross-functional risk intelligence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806440" y="2772461"/>
            <a:ext cx="32004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COEs, product, data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006840" y="2772461"/>
            <a:ext cx="2651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Threat and control updates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514954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14884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Governed decisions and model health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806440" y="3514954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Senior compliance, legal, tech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006840" y="3514954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log and approvals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257446"/>
            <a:ext cx="16459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Quarterly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14884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 oversight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5806440" y="4257446"/>
            <a:ext cx="32004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CCO, executives, board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006840" y="4257446"/>
            <a:ext cx="2651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themes and investment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4999939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Event-driven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14884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Crisis, enforcement, product launch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5806440" y="4999939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decision owners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006840" y="4999939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Rapid control response</a:t>
            </a:r>
            <a:endParaRPr lang="en-US" sz="84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/ regional responsibility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both central blind spots and local inconsistency.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regulatory nuance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consistency need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owns / local executes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enterprise standards, policy, global analytics.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owns / central governs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jurisdictional obligations and local market evidence.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ownership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product launches, crisis response and model changes.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ownership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Avoid. This is where control gaps and delays emerge.</a:t>
            </a:r>
            <a:endParaRPr lang="en-US" sz="102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operating-model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risk design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governance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requirement interpretation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 response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reporting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Operating-model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whether the organization is learning and deciding faster.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53796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Signal-to-decision time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06324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risk signal to governance action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53796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intelligence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engagement timing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06324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involvement before design freeze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3796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product lifecycle gates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Regional intelligence usage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signals incorporated into global controls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3796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hub role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Regional Leads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clarity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06324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Actions with named accountable owner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3796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RACI or forum design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 resilience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06324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Critical functions with backup and coverage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53796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hubs / COEs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Operations</a:t>
            </a:r>
            <a:endParaRPr lang="en-US" sz="8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Effectiveness review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scenario inventory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performance analysis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risk coverage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control change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to governance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Scaling a global compliance organization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fast-growing global payments company needed consistent controls and local intelligence across regions.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teams could not see every market nuance; local teams needed consistent standards and escalation paths.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standards, centers of excellence and regional hubs were connected through shared governance and intelligence flows.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rights, cadence and board reporting were clarified to reduce ambiguity and increase resilience.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Globalization should increase intelligence and resilience, not merely reduce cost.</a:t>
            </a:r>
            <a:endParaRPr lang="en-US" sz="85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current forums and handoffs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siloed intelligence signals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product approval process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global/regional RACI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Stand up cross-functional risk forum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centers of excellence roles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governance decision log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early product compliance engagement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operating model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Publish decision rights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signal-to-decision time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organization design gaps to ExCo</a:t>
            </a:r>
            <a:endParaRPr lang="en-US" sz="108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Siloed expertise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Specialists produce insight that never changes enterprise decisions.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 product engagement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becomes a blocker because risk was not designed early.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global/local roles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duplicate work or leave gaps.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 as processing center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hubs add capacity but not intelligence.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theatre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Meetings share information but make no decisions.</a:t>
            </a:r>
            <a:endParaRPr lang="en-US" sz="11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one high-friction compliance decision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all teams and handoffs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Find where information gets stuck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Assign accountable owner and cadence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Redesign the decision path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Current-state operating map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Global/regional RACI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Governance cadence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intelligence flow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90-day operating model pilot</a:t>
            </a:r>
            <a:endParaRPr lang="en-US" sz="115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compliance is built through organization design.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Information flow is a control.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standards need local intelligence.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 must be explicit.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Culture determines whether learning becomes action.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most resilient compliance organizations learn faster than financial crime evolves.</a:t>
            </a:r>
            <a:endParaRPr lang="en-US" sz="1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Measuring What Matters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build adaptive KPIs, KRIs and board dashboards that trigger decisions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Metrics measure activity more than adaptability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Dashboards reassure instead of challenging assumptions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KPIs lack definitions, owners and decision triggers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Boards see lagging indicators but not emerging risk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Metrics linked to business and governance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Leading and lagging indicators combined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Formula, data source, owner and threshold defined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dashboard shows adaptability, trust and effectiveness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move from reporting to decision intelligence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metrics that cause action rather than decoration.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existing metrics, owners, formulas, data sources and reporting forums.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activity, quality, effectiveness, adaptability, customer and trust measures.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formula, source, owner, threshold and intended decision for each metric.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 thresholds to escalation, review, change, investment or closure decisions.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executive views by decision type, not by data availability.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metrics that drive bad behavior or do not support decisions.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metric without a decision is a decoration.</a:t>
            </a:r>
            <a:endParaRPr lang="en-US" sz="15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KPI design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metric should answer these fields before it appears on a dashboard.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920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423160" y="1627632"/>
            <a:ext cx="4663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 to answer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423160" y="2029968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exactly is measured?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Signal-to-control implementation time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920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Formula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423160" y="2772461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is it calculated?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threat identification to control release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source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423160" y="3514954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it come from?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log, change system, governance minutes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920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423160" y="4257446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does it require action?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&gt;30 days for high-risk threat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423160" y="4999939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leadership do?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owner or fund urgent fix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Effectiveness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measures to change decisions, not decorate reports.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32918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263640" y="1627632"/>
            <a:ext cx="3749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it should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971800" y="2029968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typologies mapped to active controls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263640" y="2029968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Fill coverage gap or retire unsupported control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Crime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Detection yield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971800" y="2827325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escalations per scenario / segment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263640" y="2827325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Tune, redesign or test thresholds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 Governance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friction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971800" y="3624682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Legitimate customers affected by holds or requests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263640" y="3624682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Adjust customer journey or evidence path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velocity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971800" y="4422038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from issue detection to decision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263640" y="4422038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decisions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 / Committee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Post-change stability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971800" y="5219395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after tuning or redesign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263640" y="5219395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Rollback, monitor or scale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Owner</a:t>
            </a:r>
            <a:endParaRPr lang="en-US" sz="84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Traditional vs adaptive metrics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both, but do not confuse them.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Traditional 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it tells you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623560" y="1627632"/>
            <a:ext cx="29260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counterpart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549640" y="1627632"/>
            <a:ext cx="31089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it triggers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volume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880360" y="2029968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Workload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623560" y="2029968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549640" y="2029968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gap review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False positives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880360" y="2827325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noise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623560" y="2827325"/>
            <a:ext cx="29260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Detection yield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549640" y="2827325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/ redesign decision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turnaround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880360" y="3624682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623560" y="3624682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response time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549640" y="3624682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 of slow decisions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score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880360" y="4422038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Investigation quality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623560" y="4422038"/>
            <a:ext cx="29260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adoption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549640" y="4422038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or control update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closed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880360" y="5219395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activity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623560" y="5219395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Sustainability evidence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549640" y="5219395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Retest or reopen issue</a:t>
            </a:r>
            <a:endParaRPr lang="en-US" sz="78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Metric quality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metrics that improve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Actionability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 value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insight / low action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from executive dashboard.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insight / low action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owner and decision trigger.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insight / high action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of wrong incentives; redesign carefully.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insight / high action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adaptive dashboard metric.</a:t>
            </a:r>
            <a:endParaRPr lang="en-US" sz="102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Dashboard governance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metric formula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data quality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thresholds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dashboard actions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narrative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board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dimensions that show capability, not only activity.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4663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measures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360920" y="1627632"/>
            <a:ext cx="4297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decision supported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Effectiveness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697480" y="2029968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coverage, detection yield, typology coverage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360920" y="2029968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are controls weakest?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Adaptability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697480" y="2772461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Threat-to-control time, model change cycle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360920" y="2772461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we responding fast enough?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impact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697480" y="3514954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rate, review time, appeal resolution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360920" y="3514954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controls proportionate?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and access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697480" y="4257446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repeat issues, partner due diligence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360920" y="4257446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is confidence weakening?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697480" y="4999939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issues, adoption of lessons learned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360920" y="4999939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improvements sustainable?</a:t>
            </a:r>
            <a:endParaRPr lang="en-US" sz="84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dashboard modernization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compliance board pack showed strong productivity but limited insight into adaptability.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Executives could not see whether the program was learning from emerging risks or only processing work.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were redesigned around risk coverage, governance velocity, customer friction and model health.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metric included formula, owner, threshold and decision path.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purpose of metrics is not reporting. It is better executive judgment.</a:t>
            </a:r>
            <a:endParaRPr lang="en-US" sz="85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Inventory current KPIs / KRIs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metrics with no decision trigger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10 priority metrics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data owners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Write formulas and thresholds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prototype adaptive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with one governance forum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Retire or downgrade weak metrics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board-ready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metric owner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Link thresholds to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unintended incentives</a:t>
            </a:r>
            <a:endParaRPr lang="en-US" sz="108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Reporting theatre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Dashboards show lots of data but do not change decisions.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 bias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optimize volume, speed and cost while risk coverage declines.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formula discipline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mean different things in different forums.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threshold action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 flags appear but no one knows what must happen.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Perverse incentives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reward behavior that weakens risk management or customer experience.</a:t>
            </a:r>
            <a:endParaRPr lang="en-US" sz="11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Pick three current dashboard metrics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the decision each should trigger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data source and owner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draft warning and escalation thresholds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Retire one metric that adds no insight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 inventory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Formula and owner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Threshold/action mapping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Prototype dashboard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narrative template</a:t>
            </a:r>
            <a:endParaRPr lang="en-US" sz="115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adaptability, not only efficiency.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metric needs a definition, owner and decision trigger.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leading indicators to challenge reassuring lagging metrics.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customer impact and trust outcomes.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metrics that do not improve decisions.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Organizations rarely improve what they fail to measure.</a:t>
            </a:r>
            <a:endParaRPr lang="en-US" sz="18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8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Compliance as a Strategic Capability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embed compliance into product, market and executive decision-making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112</Slides>
  <Notes>112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Compliance Implementation Playbook</dc:title>
  <dc:subject>Adaptive Compliance Implementation Playbook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